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356" r:id="rId2"/>
    <p:sldId id="528" r:id="rId3"/>
    <p:sldId id="440" r:id="rId4"/>
    <p:sldId id="389" r:id="rId5"/>
    <p:sldId id="438" r:id="rId6"/>
    <p:sldId id="527" r:id="rId7"/>
    <p:sldId id="473" r:id="rId8"/>
    <p:sldId id="436" r:id="rId9"/>
    <p:sldId id="449" r:id="rId10"/>
    <p:sldId id="450" r:id="rId11"/>
    <p:sldId id="451" r:id="rId12"/>
    <p:sldId id="533" r:id="rId13"/>
    <p:sldId id="452" r:id="rId14"/>
    <p:sldId id="453" r:id="rId15"/>
    <p:sldId id="454" r:id="rId16"/>
    <p:sldId id="455" r:id="rId17"/>
    <p:sldId id="534" r:id="rId18"/>
    <p:sldId id="456" r:id="rId19"/>
    <p:sldId id="457" r:id="rId20"/>
    <p:sldId id="458" r:id="rId21"/>
    <p:sldId id="459" r:id="rId22"/>
    <p:sldId id="460" r:id="rId23"/>
    <p:sldId id="461" r:id="rId24"/>
    <p:sldId id="462" r:id="rId25"/>
    <p:sldId id="535" r:id="rId26"/>
    <p:sldId id="463" r:id="rId27"/>
    <p:sldId id="464" r:id="rId28"/>
    <p:sldId id="465" r:id="rId29"/>
    <p:sldId id="466" r:id="rId30"/>
    <p:sldId id="467" r:id="rId31"/>
    <p:sldId id="468" r:id="rId32"/>
    <p:sldId id="469" r:id="rId33"/>
    <p:sldId id="526" r:id="rId34"/>
  </p:sldIdLst>
  <p:sldSz cx="9144000" cy="6858000" type="screen4x3"/>
  <p:notesSz cx="6858000" cy="9144000"/>
  <p:defaultTextStyle>
    <a:defPPr>
      <a:defRPr lang="es-ES"/>
    </a:defPPr>
    <a:lvl1pPr algn="l" rtl="0" fontAlgn="base">
      <a:spcBef>
        <a:spcPct val="0"/>
      </a:spcBef>
      <a:spcAft>
        <a:spcPct val="0"/>
      </a:spcAft>
      <a:defRPr sz="1400" kern="1200">
        <a:solidFill>
          <a:schemeClr val="tx1"/>
        </a:solidFill>
        <a:latin typeface="Verdana" pitchFamily="34" charset="0"/>
        <a:ea typeface="+mn-ea"/>
        <a:cs typeface="Times New Roman" pitchFamily="18" charset="0"/>
      </a:defRPr>
    </a:lvl1pPr>
    <a:lvl2pPr marL="457200" algn="l" rtl="0" fontAlgn="base">
      <a:spcBef>
        <a:spcPct val="0"/>
      </a:spcBef>
      <a:spcAft>
        <a:spcPct val="0"/>
      </a:spcAft>
      <a:defRPr sz="1400" kern="1200">
        <a:solidFill>
          <a:schemeClr val="tx1"/>
        </a:solidFill>
        <a:latin typeface="Verdana" pitchFamily="34" charset="0"/>
        <a:ea typeface="+mn-ea"/>
        <a:cs typeface="Times New Roman" pitchFamily="18" charset="0"/>
      </a:defRPr>
    </a:lvl2pPr>
    <a:lvl3pPr marL="914400" algn="l" rtl="0" fontAlgn="base">
      <a:spcBef>
        <a:spcPct val="0"/>
      </a:spcBef>
      <a:spcAft>
        <a:spcPct val="0"/>
      </a:spcAft>
      <a:defRPr sz="1400" kern="1200">
        <a:solidFill>
          <a:schemeClr val="tx1"/>
        </a:solidFill>
        <a:latin typeface="Verdana" pitchFamily="34" charset="0"/>
        <a:ea typeface="+mn-ea"/>
        <a:cs typeface="Times New Roman" pitchFamily="18" charset="0"/>
      </a:defRPr>
    </a:lvl3pPr>
    <a:lvl4pPr marL="1371600" algn="l" rtl="0" fontAlgn="base">
      <a:spcBef>
        <a:spcPct val="0"/>
      </a:spcBef>
      <a:spcAft>
        <a:spcPct val="0"/>
      </a:spcAft>
      <a:defRPr sz="1400" kern="1200">
        <a:solidFill>
          <a:schemeClr val="tx1"/>
        </a:solidFill>
        <a:latin typeface="Verdana" pitchFamily="34" charset="0"/>
        <a:ea typeface="+mn-ea"/>
        <a:cs typeface="Times New Roman" pitchFamily="18" charset="0"/>
      </a:defRPr>
    </a:lvl4pPr>
    <a:lvl5pPr marL="1828800" algn="l" rtl="0" fontAlgn="base">
      <a:spcBef>
        <a:spcPct val="0"/>
      </a:spcBef>
      <a:spcAft>
        <a:spcPct val="0"/>
      </a:spcAft>
      <a:defRPr sz="1400" kern="1200">
        <a:solidFill>
          <a:schemeClr val="tx1"/>
        </a:solidFill>
        <a:latin typeface="Verdana" pitchFamily="34" charset="0"/>
        <a:ea typeface="+mn-ea"/>
        <a:cs typeface="Times New Roman" pitchFamily="18" charset="0"/>
      </a:defRPr>
    </a:lvl5pPr>
    <a:lvl6pPr marL="2286000" algn="l" defTabSz="914400" rtl="0" eaLnBrk="1" latinLnBrk="0" hangingPunct="1">
      <a:defRPr sz="1400" kern="1200">
        <a:solidFill>
          <a:schemeClr val="tx1"/>
        </a:solidFill>
        <a:latin typeface="Verdana" pitchFamily="34" charset="0"/>
        <a:ea typeface="+mn-ea"/>
        <a:cs typeface="Times New Roman" pitchFamily="18" charset="0"/>
      </a:defRPr>
    </a:lvl6pPr>
    <a:lvl7pPr marL="2743200" algn="l" defTabSz="914400" rtl="0" eaLnBrk="1" latinLnBrk="0" hangingPunct="1">
      <a:defRPr sz="1400" kern="1200">
        <a:solidFill>
          <a:schemeClr val="tx1"/>
        </a:solidFill>
        <a:latin typeface="Verdana" pitchFamily="34" charset="0"/>
        <a:ea typeface="+mn-ea"/>
        <a:cs typeface="Times New Roman" pitchFamily="18" charset="0"/>
      </a:defRPr>
    </a:lvl7pPr>
    <a:lvl8pPr marL="3200400" algn="l" defTabSz="914400" rtl="0" eaLnBrk="1" latinLnBrk="0" hangingPunct="1">
      <a:defRPr sz="1400" kern="1200">
        <a:solidFill>
          <a:schemeClr val="tx1"/>
        </a:solidFill>
        <a:latin typeface="Verdana" pitchFamily="34" charset="0"/>
        <a:ea typeface="+mn-ea"/>
        <a:cs typeface="Times New Roman" pitchFamily="18" charset="0"/>
      </a:defRPr>
    </a:lvl8pPr>
    <a:lvl9pPr marL="3657600" algn="l" defTabSz="914400" rtl="0" eaLnBrk="1" latinLnBrk="0" hangingPunct="1">
      <a:defRPr sz="1400" kern="1200">
        <a:solidFill>
          <a:schemeClr val="tx1"/>
        </a:solidFill>
        <a:latin typeface="Verdana" pitchFamily="34" charset="0"/>
        <a:ea typeface="+mn-ea"/>
        <a:cs typeface="Times New Roman" pitchFamily="18"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CC66"/>
    <a:srgbClr val="FFCC00"/>
    <a:srgbClr val="C3DCFF"/>
    <a:srgbClr val="FF5050"/>
    <a:srgbClr val="FF0000"/>
    <a:srgbClr val="CC0099"/>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280" autoAdjust="0"/>
    <p:restoredTop sz="94624" autoAdjust="0"/>
  </p:normalViewPr>
  <p:slideViewPr>
    <p:cSldViewPr>
      <p:cViewPr>
        <p:scale>
          <a:sx n="75" d="100"/>
          <a:sy n="75" d="100"/>
        </p:scale>
        <p:origin x="845" y="-31"/>
      </p:cViewPr>
      <p:guideLst>
        <p:guide orient="horz" pos="2160"/>
        <p:guide pos="2880"/>
      </p:guideLst>
    </p:cSldViewPr>
  </p:slideViewPr>
  <p:outlineViewPr>
    <p:cViewPr>
      <p:scale>
        <a:sx n="33" d="100"/>
        <a:sy n="33" d="100"/>
      </p:scale>
      <p:origin x="48" y="32262"/>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es-ES"/>
          </a:p>
        </p:txBody>
      </p:sp>
      <p:sp>
        <p:nvSpPr>
          <p:cNvPr id="614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es-ES"/>
          </a:p>
        </p:txBody>
      </p:sp>
      <p:sp>
        <p:nvSpPr>
          <p:cNvPr id="1843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noProof="0"/>
              <a:t>Haga clic para modificar el estilo de texto del patrón</a:t>
            </a:r>
          </a:p>
          <a:p>
            <a:pPr lvl="1"/>
            <a:r>
              <a:rPr lang="es-ES" noProof="0"/>
              <a:t>Segundo nivel</a:t>
            </a:r>
          </a:p>
          <a:p>
            <a:pPr lvl="2"/>
            <a:r>
              <a:rPr lang="es-ES" noProof="0"/>
              <a:t>Tercer nivel</a:t>
            </a:r>
          </a:p>
          <a:p>
            <a:pPr lvl="3"/>
            <a:r>
              <a:rPr lang="es-ES" noProof="0"/>
              <a:t>Cuarto nivel</a:t>
            </a:r>
          </a:p>
          <a:p>
            <a:pPr lvl="4"/>
            <a:r>
              <a:rPr lang="es-ES" noProof="0"/>
              <a:t>Quinto nivel</a:t>
            </a:r>
          </a:p>
        </p:txBody>
      </p:sp>
      <p:sp>
        <p:nvSpPr>
          <p:cNvPr id="615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es-ES"/>
          </a:p>
        </p:txBody>
      </p:sp>
      <p:sp>
        <p:nvSpPr>
          <p:cNvPr id="615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pPr>
              <a:defRPr/>
            </a:pPr>
            <a:fld id="{25852312-24EC-4A54-AC8E-4942C367F900}" type="slidenum">
              <a:rPr lang="es-ES"/>
              <a:pPr>
                <a:defRPr/>
              </a:pPr>
              <a:t>‹Nº›</a:t>
            </a:fld>
            <a:endParaRPr lang="es-ES"/>
          </a:p>
        </p:txBody>
      </p:sp>
    </p:spTree>
    <p:extLst>
      <p:ext uri="{BB962C8B-B14F-4D97-AF65-F5344CB8AC3E}">
        <p14:creationId xmlns:p14="http://schemas.microsoft.com/office/powerpoint/2010/main" val="26614995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p:spPr>
        <p:txBody>
          <a:bodyPr/>
          <a:lstStyle/>
          <a:p>
            <a:fld id="{61760385-7D54-426F-9297-95AA84FF7826}" type="slidenum">
              <a:rPr lang="es-ES" smtClean="0"/>
              <a:pPr/>
              <a:t>2</a:t>
            </a:fld>
            <a:endParaRPr lang="es-ES"/>
          </a:p>
        </p:txBody>
      </p:sp>
      <p:sp>
        <p:nvSpPr>
          <p:cNvPr id="24578" name="1 Marcador de imagen de diapositiva"/>
          <p:cNvSpPr>
            <a:spLocks noGrp="1" noRot="1" noChangeAspect="1" noTextEdit="1"/>
          </p:cNvSpPr>
          <p:nvPr>
            <p:ph type="sldImg"/>
          </p:nvPr>
        </p:nvSpPr>
        <p:spPr>
          <a:xfrm>
            <a:off x="1143000" y="695325"/>
            <a:ext cx="4567238" cy="3425825"/>
          </a:xfrm>
          <a:ln/>
        </p:spPr>
      </p:sp>
      <p:sp>
        <p:nvSpPr>
          <p:cNvPr id="24579" name="2 Marcador de notas"/>
          <p:cNvSpPr>
            <a:spLocks noGrp="1"/>
          </p:cNvSpPr>
          <p:nvPr>
            <p:ph type="body" idx="1"/>
          </p:nvPr>
        </p:nvSpPr>
        <p:spPr>
          <a:noFill/>
          <a:ln/>
        </p:spPr>
        <p:txBody>
          <a:bodyPr lIns="91428" tIns="45714" rIns="91428" bIns="45714"/>
          <a:lstStyle/>
          <a:p>
            <a:pPr>
              <a:spcBef>
                <a:spcPct val="0"/>
              </a:spcBef>
            </a:pPr>
            <a:endParaRPr lang="es-ES"/>
          </a:p>
        </p:txBody>
      </p:sp>
      <p:sp>
        <p:nvSpPr>
          <p:cNvPr id="24580" name="3 Marcador de número de diapositiva"/>
          <p:cNvSpPr txBox="1">
            <a:spLocks noGrp="1"/>
          </p:cNvSpPr>
          <p:nvPr/>
        </p:nvSpPr>
        <p:spPr bwMode="auto">
          <a:xfrm>
            <a:off x="3884613" y="8685213"/>
            <a:ext cx="2971800" cy="457200"/>
          </a:xfrm>
          <a:prstGeom prst="rect">
            <a:avLst/>
          </a:prstGeom>
          <a:noFill/>
          <a:ln w="9525">
            <a:noFill/>
            <a:miter lim="800000"/>
            <a:headEnd/>
            <a:tailEnd/>
          </a:ln>
        </p:spPr>
        <p:txBody>
          <a:bodyPr lIns="91428" tIns="45714" rIns="91428" bIns="45714" anchor="b"/>
          <a:lstStyle/>
          <a:p>
            <a:pPr algn="r"/>
            <a:fld id="{9BCC7365-0635-423B-AD30-4FA50F622EB3}" type="slidenum">
              <a:rPr lang="es-ES_tradnl" sz="1200">
                <a:latin typeface="Calibri" pitchFamily="34" charset="0"/>
              </a:rPr>
              <a:pPr algn="r"/>
              <a:t>2</a:t>
            </a:fld>
            <a:endParaRPr lang="es-ES_tradnl" sz="1200">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C97AFE67-8362-4B61-8AE7-AE60CC0B6704}" type="slidenum">
              <a:rPr lang="es-ES" sz="1200">
                <a:latin typeface="Times New Roman" pitchFamily="18" charset="0"/>
              </a:rPr>
              <a:pPr algn="r"/>
              <a:t>5</a:t>
            </a:fld>
            <a:endParaRPr lang="es-ES" sz="1200">
              <a:latin typeface="Times New Roman" pitchFamily="18" charset="0"/>
            </a:endParaRPr>
          </a:p>
        </p:txBody>
      </p:sp>
      <p:sp>
        <p:nvSpPr>
          <p:cNvPr id="39938" name="1 Marcador de imagen de diapositiva"/>
          <p:cNvSpPr>
            <a:spLocks noGrp="1" noRot="1" noChangeAspect="1" noTextEdit="1"/>
          </p:cNvSpPr>
          <p:nvPr>
            <p:ph type="sldImg"/>
          </p:nvPr>
        </p:nvSpPr>
        <p:spPr>
          <a:xfrm>
            <a:off x="1143000" y="695325"/>
            <a:ext cx="4567238" cy="3425825"/>
          </a:xfrm>
          <a:ln/>
        </p:spPr>
      </p:sp>
      <p:sp>
        <p:nvSpPr>
          <p:cNvPr id="39939" name="2 Marcador de notas"/>
          <p:cNvSpPr>
            <a:spLocks noGrp="1"/>
          </p:cNvSpPr>
          <p:nvPr>
            <p:ph type="body" idx="1"/>
          </p:nvPr>
        </p:nvSpPr>
        <p:spPr>
          <a:noFill/>
          <a:ln/>
        </p:spPr>
        <p:txBody>
          <a:bodyPr lIns="91428" tIns="45714" rIns="91428" bIns="45714"/>
          <a:lstStyle/>
          <a:p>
            <a:pPr>
              <a:spcBef>
                <a:spcPct val="0"/>
              </a:spcBef>
            </a:pPr>
            <a:endParaRPr lang="es-ES"/>
          </a:p>
        </p:txBody>
      </p:sp>
      <p:sp>
        <p:nvSpPr>
          <p:cNvPr id="39940" name="3 Marcador de número de diapositiva"/>
          <p:cNvSpPr txBox="1">
            <a:spLocks noGrp="1"/>
          </p:cNvSpPr>
          <p:nvPr/>
        </p:nvSpPr>
        <p:spPr bwMode="auto">
          <a:xfrm>
            <a:off x="3884613" y="8685213"/>
            <a:ext cx="2971800" cy="457200"/>
          </a:xfrm>
          <a:prstGeom prst="rect">
            <a:avLst/>
          </a:prstGeom>
          <a:noFill/>
          <a:ln w="9525">
            <a:noFill/>
            <a:miter lim="800000"/>
            <a:headEnd/>
            <a:tailEnd/>
          </a:ln>
        </p:spPr>
        <p:txBody>
          <a:bodyPr lIns="91428" tIns="45714" rIns="91428" bIns="45714" anchor="b"/>
          <a:lstStyle/>
          <a:p>
            <a:pPr algn="r"/>
            <a:fld id="{31B15786-7632-4447-B2FB-A354C9ECA9D3}" type="slidenum">
              <a:rPr lang="es-ES_tradnl" sz="1200">
                <a:latin typeface="Calibri" pitchFamily="34" charset="0"/>
              </a:rPr>
              <a:pPr algn="r"/>
              <a:t>5</a:t>
            </a:fld>
            <a:endParaRPr lang="es-ES_tradnl" sz="1200">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28" tIns="45714" rIns="91428" bIns="45714" anchor="b"/>
          <a:lstStyle/>
          <a:p>
            <a:pPr algn="r"/>
            <a:fld id="{66FE20D3-3ADA-439F-90EC-DA1640296BB8}" type="slidenum">
              <a:rPr lang="ca-ES" sz="1200">
                <a:latin typeface="Arial" charset="0"/>
                <a:cs typeface="Arial" charset="0"/>
              </a:rPr>
              <a:pPr algn="r"/>
              <a:t>7</a:t>
            </a:fld>
            <a:endParaRPr lang="ca-ES" sz="1200">
              <a:latin typeface="Arial" charset="0"/>
              <a:cs typeface="Arial" charset="0"/>
            </a:endParaRPr>
          </a:p>
        </p:txBody>
      </p:sp>
      <p:sp>
        <p:nvSpPr>
          <p:cNvPr id="41986" name="1 Marcador de imagen de diapositiva"/>
          <p:cNvSpPr>
            <a:spLocks noGrp="1" noRot="1" noChangeAspect="1" noTextEdit="1"/>
          </p:cNvSpPr>
          <p:nvPr>
            <p:ph type="sldImg"/>
          </p:nvPr>
        </p:nvSpPr>
        <p:spPr>
          <a:xfrm>
            <a:off x="1143000" y="695325"/>
            <a:ext cx="4567238" cy="3425825"/>
          </a:xfrm>
          <a:ln/>
        </p:spPr>
      </p:sp>
      <p:sp>
        <p:nvSpPr>
          <p:cNvPr id="41987" name="2 Marcador de notas"/>
          <p:cNvSpPr>
            <a:spLocks noGrp="1"/>
          </p:cNvSpPr>
          <p:nvPr>
            <p:ph type="body" idx="1"/>
          </p:nvPr>
        </p:nvSpPr>
        <p:spPr>
          <a:xfrm>
            <a:off x="685800" y="4343400"/>
            <a:ext cx="5486400" cy="4114800"/>
          </a:xfrm>
          <a:noFill/>
          <a:ln/>
        </p:spPr>
        <p:txBody>
          <a:bodyPr lIns="91428" tIns="45714" rIns="91428" bIns="45714"/>
          <a:lstStyle/>
          <a:p>
            <a:pPr>
              <a:spcBef>
                <a:spcPct val="0"/>
              </a:spcBef>
            </a:pPr>
            <a:endParaRPr lang="es-ES"/>
          </a:p>
        </p:txBody>
      </p:sp>
      <p:sp>
        <p:nvSpPr>
          <p:cNvPr id="41988" name="3 Marcador de número de diapositiva"/>
          <p:cNvSpPr txBox="1">
            <a:spLocks noGrp="1"/>
          </p:cNvSpPr>
          <p:nvPr/>
        </p:nvSpPr>
        <p:spPr bwMode="auto">
          <a:xfrm>
            <a:off x="3884613" y="8685213"/>
            <a:ext cx="2971800" cy="457200"/>
          </a:xfrm>
          <a:prstGeom prst="rect">
            <a:avLst/>
          </a:prstGeom>
          <a:noFill/>
          <a:ln w="9525">
            <a:noFill/>
            <a:miter lim="800000"/>
            <a:headEnd/>
            <a:tailEnd/>
          </a:ln>
        </p:spPr>
        <p:txBody>
          <a:bodyPr lIns="91428" tIns="45714" rIns="91428" bIns="45714" anchor="b"/>
          <a:lstStyle/>
          <a:p>
            <a:pPr algn="r"/>
            <a:fld id="{C2A63FC8-B450-4114-B954-7CCD98097461}" type="slidenum">
              <a:rPr lang="es-ES_tradnl" sz="1200">
                <a:latin typeface="Calibri" pitchFamily="34" charset="0"/>
                <a:cs typeface="Arial" charset="0"/>
              </a:rPr>
              <a:pPr algn="r"/>
              <a:t>7</a:t>
            </a:fld>
            <a:endParaRPr lang="es-ES_tradnl" sz="1200">
              <a:latin typeface="Calibri" pitchFamily="34" charset="0"/>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1 Marcador de imagen de diapositiva"/>
          <p:cNvSpPr>
            <a:spLocks noGrp="1" noRot="1" noChangeAspect="1"/>
          </p:cNvSpPr>
          <p:nvPr>
            <p:ph type="sldImg"/>
          </p:nvPr>
        </p:nvSpPr>
        <p:spPr>
          <a:ln/>
        </p:spPr>
      </p:sp>
      <p:sp>
        <p:nvSpPr>
          <p:cNvPr id="46082" name="2 Marcador de notas"/>
          <p:cNvSpPr>
            <a:spLocks noGrp="1"/>
          </p:cNvSpPr>
          <p:nvPr>
            <p:ph type="body" idx="1"/>
          </p:nvPr>
        </p:nvSpPr>
        <p:spPr>
          <a:noFill/>
          <a:ln/>
        </p:spPr>
        <p:txBody>
          <a:bodyPr/>
          <a:lstStyle/>
          <a:p>
            <a:endParaRPr lang="en-GB"/>
          </a:p>
        </p:txBody>
      </p:sp>
      <p:sp>
        <p:nvSpPr>
          <p:cNvPr id="46083" name="3 Marcador de número de diapositiva"/>
          <p:cNvSpPr>
            <a:spLocks noGrp="1"/>
          </p:cNvSpPr>
          <p:nvPr>
            <p:ph type="sldNum" sz="quarter" idx="5"/>
          </p:nvPr>
        </p:nvSpPr>
        <p:spPr>
          <a:noFill/>
        </p:spPr>
        <p:txBody>
          <a:bodyPr/>
          <a:lstStyle/>
          <a:p>
            <a:fld id="{A0238834-C9EC-4587-A875-8FD1D34E28C6}" type="slidenum">
              <a:rPr lang="en-US" smtClean="0"/>
              <a:pPr/>
              <a:t>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1 Marcador de imagen de diapositiva"/>
          <p:cNvSpPr>
            <a:spLocks noGrp="1" noRot="1" noChangeAspect="1"/>
          </p:cNvSpPr>
          <p:nvPr>
            <p:ph type="sldImg"/>
          </p:nvPr>
        </p:nvSpPr>
        <p:spPr>
          <a:ln/>
        </p:spPr>
      </p:sp>
      <p:sp>
        <p:nvSpPr>
          <p:cNvPr id="48130" name="2 Marcador de notas"/>
          <p:cNvSpPr>
            <a:spLocks noGrp="1"/>
          </p:cNvSpPr>
          <p:nvPr>
            <p:ph type="body" idx="1"/>
          </p:nvPr>
        </p:nvSpPr>
        <p:spPr>
          <a:noFill/>
          <a:ln/>
        </p:spPr>
        <p:txBody>
          <a:bodyPr/>
          <a:lstStyle/>
          <a:p>
            <a:endParaRPr lang="en-GB"/>
          </a:p>
        </p:txBody>
      </p:sp>
      <p:sp>
        <p:nvSpPr>
          <p:cNvPr id="48131" name="3 Marcador de número de diapositiva"/>
          <p:cNvSpPr>
            <a:spLocks noGrp="1"/>
          </p:cNvSpPr>
          <p:nvPr>
            <p:ph type="sldNum" sz="quarter" idx="5"/>
          </p:nvPr>
        </p:nvSpPr>
        <p:spPr>
          <a:noFill/>
        </p:spPr>
        <p:txBody>
          <a:bodyPr/>
          <a:lstStyle/>
          <a:p>
            <a:fld id="{DBA03CCA-6E63-47CD-B8EF-407009A042B3}" type="slidenum">
              <a:rPr lang="en-US" smtClean="0"/>
              <a:pPr/>
              <a:t>10</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1 Marcador de imagen de diapositiva"/>
          <p:cNvSpPr>
            <a:spLocks noGrp="1" noRot="1" noChangeAspect="1"/>
          </p:cNvSpPr>
          <p:nvPr>
            <p:ph type="sldImg"/>
          </p:nvPr>
        </p:nvSpPr>
        <p:spPr>
          <a:ln/>
        </p:spPr>
      </p:sp>
      <p:sp>
        <p:nvSpPr>
          <p:cNvPr id="50178" name="2 Marcador de notas"/>
          <p:cNvSpPr>
            <a:spLocks noGrp="1"/>
          </p:cNvSpPr>
          <p:nvPr>
            <p:ph type="body" idx="1"/>
          </p:nvPr>
        </p:nvSpPr>
        <p:spPr>
          <a:noFill/>
          <a:ln/>
        </p:spPr>
        <p:txBody>
          <a:bodyPr/>
          <a:lstStyle/>
          <a:p>
            <a:endParaRPr lang="en-GB"/>
          </a:p>
        </p:txBody>
      </p:sp>
      <p:sp>
        <p:nvSpPr>
          <p:cNvPr id="50179" name="3 Marcador de número de diapositiva"/>
          <p:cNvSpPr>
            <a:spLocks noGrp="1"/>
          </p:cNvSpPr>
          <p:nvPr>
            <p:ph type="sldNum" sz="quarter" idx="5"/>
          </p:nvPr>
        </p:nvSpPr>
        <p:spPr>
          <a:noFill/>
        </p:spPr>
        <p:txBody>
          <a:bodyPr/>
          <a:lstStyle/>
          <a:p>
            <a:fld id="{C48EE610-2E5C-40C3-BD5E-2CE84199468D}" type="slidenum">
              <a:rPr lang="en-US" smtClean="0"/>
              <a:pPr/>
              <a:t>11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a:ln/>
        </p:spPr>
      </p:sp>
      <p:sp>
        <p:nvSpPr>
          <p:cNvPr id="142339" name="2 Marcador de notas"/>
          <p:cNvSpPr>
            <a:spLocks noGrp="1"/>
          </p:cNvSpPr>
          <p:nvPr>
            <p:ph type="body" idx="1"/>
          </p:nvPr>
        </p:nvSpPr>
        <p:spPr>
          <a:noFill/>
          <a:ln/>
        </p:spPr>
        <p:txBody>
          <a:bodyPr/>
          <a:lstStyle/>
          <a:p>
            <a:endParaRPr lang="en-GB"/>
          </a:p>
        </p:txBody>
      </p:sp>
      <p:sp>
        <p:nvSpPr>
          <p:cNvPr id="142340" name="3 Marcador de número de diapositiva"/>
          <p:cNvSpPr txBox="1">
            <a:spLocks noGrp="1"/>
          </p:cNvSpPr>
          <p:nvPr/>
        </p:nvSpPr>
        <p:spPr bwMode="auto">
          <a:xfrm>
            <a:off x="3886200" y="8686800"/>
            <a:ext cx="2971800" cy="457200"/>
          </a:xfrm>
          <a:prstGeom prst="rect">
            <a:avLst/>
          </a:prstGeom>
          <a:noFill/>
          <a:ln w="9525">
            <a:noFill/>
            <a:miter lim="800000"/>
            <a:headEnd/>
            <a:tailEnd/>
          </a:ln>
        </p:spPr>
        <p:txBody>
          <a:bodyPr anchor="b"/>
          <a:lstStyle/>
          <a:p>
            <a:pPr algn="r"/>
            <a:fld id="{8572CE93-9034-4E69-B20F-FA6D38FD4905}" type="slidenum">
              <a:rPr lang="en-US" sz="1200">
                <a:latin typeface="Times New Roman" pitchFamily="18" charset="0"/>
              </a:rPr>
              <a:pPr algn="r"/>
              <a:t>12</a:t>
            </a:fld>
            <a:endParaRPr lang="en-US" sz="120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1 Marcador de imagen de diapositiva"/>
          <p:cNvSpPr>
            <a:spLocks noGrp="1" noRot="1" noChangeAspect="1"/>
          </p:cNvSpPr>
          <p:nvPr>
            <p:ph type="sldImg"/>
          </p:nvPr>
        </p:nvSpPr>
        <p:spPr>
          <a:ln/>
        </p:spPr>
      </p:sp>
      <p:sp>
        <p:nvSpPr>
          <p:cNvPr id="52226" name="2 Marcador de notas"/>
          <p:cNvSpPr>
            <a:spLocks noGrp="1"/>
          </p:cNvSpPr>
          <p:nvPr>
            <p:ph type="body" idx="1"/>
          </p:nvPr>
        </p:nvSpPr>
        <p:spPr>
          <a:noFill/>
          <a:ln/>
        </p:spPr>
        <p:txBody>
          <a:bodyPr/>
          <a:lstStyle/>
          <a:p>
            <a:endParaRPr lang="en-GB"/>
          </a:p>
        </p:txBody>
      </p:sp>
      <p:sp>
        <p:nvSpPr>
          <p:cNvPr id="52227" name="3 Marcador de número de diapositiva"/>
          <p:cNvSpPr>
            <a:spLocks noGrp="1"/>
          </p:cNvSpPr>
          <p:nvPr>
            <p:ph type="sldNum" sz="quarter" idx="5"/>
          </p:nvPr>
        </p:nvSpPr>
        <p:spPr>
          <a:noFill/>
        </p:spPr>
        <p:txBody>
          <a:bodyPr/>
          <a:lstStyle/>
          <a:p>
            <a:fld id="{53371B6E-9A51-4936-AAC8-3BE0B5AE733D}" type="slidenum">
              <a:rPr lang="en-US" smtClean="0"/>
              <a:pPr/>
              <a:t>13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1 Marcador de imagen de diapositiva"/>
          <p:cNvSpPr>
            <a:spLocks noGrp="1" noRot="1" noChangeAspect="1"/>
          </p:cNvSpPr>
          <p:nvPr>
            <p:ph type="sldImg"/>
          </p:nvPr>
        </p:nvSpPr>
        <p:spPr>
          <a:ln/>
        </p:spPr>
      </p:sp>
      <p:sp>
        <p:nvSpPr>
          <p:cNvPr id="54274" name="2 Marcador de notas"/>
          <p:cNvSpPr>
            <a:spLocks noGrp="1"/>
          </p:cNvSpPr>
          <p:nvPr>
            <p:ph type="body" idx="1"/>
          </p:nvPr>
        </p:nvSpPr>
        <p:spPr>
          <a:noFill/>
          <a:ln/>
        </p:spPr>
        <p:txBody>
          <a:bodyPr/>
          <a:lstStyle/>
          <a:p>
            <a:endParaRPr lang="en-GB"/>
          </a:p>
        </p:txBody>
      </p:sp>
      <p:sp>
        <p:nvSpPr>
          <p:cNvPr id="54275" name="3 Marcador de número de diapositiva"/>
          <p:cNvSpPr>
            <a:spLocks noGrp="1"/>
          </p:cNvSpPr>
          <p:nvPr>
            <p:ph type="sldNum" sz="quarter" idx="5"/>
          </p:nvPr>
        </p:nvSpPr>
        <p:spPr>
          <a:noFill/>
        </p:spPr>
        <p:txBody>
          <a:bodyPr/>
          <a:lstStyle/>
          <a:p>
            <a:fld id="{868FA2AF-C2A1-4BC8-B1A3-83EB6F26BA18}" type="slidenum">
              <a:rPr lang="en-US" smtClean="0"/>
              <a:pPr/>
              <a:t>14</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1 Marcador de imagen de diapositiva"/>
          <p:cNvSpPr>
            <a:spLocks noGrp="1" noRot="1" noChangeAspect="1"/>
          </p:cNvSpPr>
          <p:nvPr>
            <p:ph type="sldImg"/>
          </p:nvPr>
        </p:nvSpPr>
        <p:spPr>
          <a:ln/>
        </p:spPr>
      </p:sp>
      <p:sp>
        <p:nvSpPr>
          <p:cNvPr id="56322" name="2 Marcador de notas"/>
          <p:cNvSpPr>
            <a:spLocks noGrp="1"/>
          </p:cNvSpPr>
          <p:nvPr>
            <p:ph type="body" idx="1"/>
          </p:nvPr>
        </p:nvSpPr>
        <p:spPr>
          <a:noFill/>
          <a:ln/>
        </p:spPr>
        <p:txBody>
          <a:bodyPr/>
          <a:lstStyle/>
          <a:p>
            <a:endParaRPr lang="en-GB"/>
          </a:p>
        </p:txBody>
      </p:sp>
      <p:sp>
        <p:nvSpPr>
          <p:cNvPr id="56323" name="3 Marcador de número de diapositiva"/>
          <p:cNvSpPr>
            <a:spLocks noGrp="1"/>
          </p:cNvSpPr>
          <p:nvPr>
            <p:ph type="sldNum" sz="quarter" idx="5"/>
          </p:nvPr>
        </p:nvSpPr>
        <p:spPr>
          <a:noFill/>
        </p:spPr>
        <p:txBody>
          <a:bodyPr/>
          <a:lstStyle/>
          <a:p>
            <a:fld id="{6238426B-7C8A-4DF6-AB62-2772F7F62DD3}" type="slidenum">
              <a:rPr lang="en-US" smtClean="0"/>
              <a:pPr/>
              <a:t>15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1 Marcador de imagen de diapositiva"/>
          <p:cNvSpPr>
            <a:spLocks noGrp="1" noRot="1" noChangeAspect="1"/>
          </p:cNvSpPr>
          <p:nvPr>
            <p:ph type="sldImg"/>
          </p:nvPr>
        </p:nvSpPr>
        <p:spPr>
          <a:ln/>
        </p:spPr>
      </p:sp>
      <p:sp>
        <p:nvSpPr>
          <p:cNvPr id="58370" name="2 Marcador de notas"/>
          <p:cNvSpPr>
            <a:spLocks noGrp="1"/>
          </p:cNvSpPr>
          <p:nvPr>
            <p:ph type="body" idx="1"/>
          </p:nvPr>
        </p:nvSpPr>
        <p:spPr>
          <a:noFill/>
          <a:ln/>
        </p:spPr>
        <p:txBody>
          <a:bodyPr/>
          <a:lstStyle/>
          <a:p>
            <a:endParaRPr lang="en-GB"/>
          </a:p>
        </p:txBody>
      </p:sp>
      <p:sp>
        <p:nvSpPr>
          <p:cNvPr id="58371" name="3 Marcador de número de diapositiva"/>
          <p:cNvSpPr>
            <a:spLocks noGrp="1"/>
          </p:cNvSpPr>
          <p:nvPr>
            <p:ph type="sldNum" sz="quarter" idx="5"/>
          </p:nvPr>
        </p:nvSpPr>
        <p:spPr>
          <a:noFill/>
        </p:spPr>
        <p:txBody>
          <a:bodyPr/>
          <a:lstStyle/>
          <a:p>
            <a:fld id="{179F9E4E-D617-4B4A-B310-D1285C7D80CB}" type="slidenum">
              <a:rPr lang="en-US" smtClean="0"/>
              <a:pPr/>
              <a:t>16</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a:ln/>
        </p:spPr>
      </p:sp>
      <p:sp>
        <p:nvSpPr>
          <p:cNvPr id="144387" name="2 Marcador de notas"/>
          <p:cNvSpPr>
            <a:spLocks noGrp="1"/>
          </p:cNvSpPr>
          <p:nvPr>
            <p:ph type="body" idx="1"/>
          </p:nvPr>
        </p:nvSpPr>
        <p:spPr>
          <a:noFill/>
          <a:ln/>
        </p:spPr>
        <p:txBody>
          <a:bodyPr/>
          <a:lstStyle/>
          <a:p>
            <a:endParaRPr lang="en-GB"/>
          </a:p>
        </p:txBody>
      </p:sp>
      <p:sp>
        <p:nvSpPr>
          <p:cNvPr id="144388" name="3 Marcador de número de diapositiva"/>
          <p:cNvSpPr txBox="1">
            <a:spLocks noGrp="1"/>
          </p:cNvSpPr>
          <p:nvPr/>
        </p:nvSpPr>
        <p:spPr bwMode="auto">
          <a:xfrm>
            <a:off x="3886200" y="8686800"/>
            <a:ext cx="2971800" cy="457200"/>
          </a:xfrm>
          <a:prstGeom prst="rect">
            <a:avLst/>
          </a:prstGeom>
          <a:noFill/>
          <a:ln w="9525">
            <a:noFill/>
            <a:miter lim="800000"/>
            <a:headEnd/>
            <a:tailEnd/>
          </a:ln>
        </p:spPr>
        <p:txBody>
          <a:bodyPr anchor="b"/>
          <a:lstStyle/>
          <a:p>
            <a:pPr algn="r"/>
            <a:fld id="{2C09B231-E7E5-41BE-B454-6723D270E66A}" type="slidenum">
              <a:rPr lang="en-US" sz="1200">
                <a:latin typeface="Times New Roman" pitchFamily="18" charset="0"/>
              </a:rPr>
              <a:pPr algn="r"/>
              <a:t>17</a:t>
            </a:fld>
            <a:endParaRPr lang="en-US" sz="1200">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1 Marcador de imagen de diapositiva"/>
          <p:cNvSpPr>
            <a:spLocks noGrp="1" noRot="1" noChangeAspect="1"/>
          </p:cNvSpPr>
          <p:nvPr>
            <p:ph type="sldImg"/>
          </p:nvPr>
        </p:nvSpPr>
        <p:spPr>
          <a:ln/>
        </p:spPr>
      </p:sp>
      <p:sp>
        <p:nvSpPr>
          <p:cNvPr id="60418" name="2 Marcador de notas"/>
          <p:cNvSpPr>
            <a:spLocks noGrp="1"/>
          </p:cNvSpPr>
          <p:nvPr>
            <p:ph type="body" idx="1"/>
          </p:nvPr>
        </p:nvSpPr>
        <p:spPr>
          <a:noFill/>
          <a:ln/>
        </p:spPr>
        <p:txBody>
          <a:bodyPr/>
          <a:lstStyle/>
          <a:p>
            <a:endParaRPr lang="en-GB"/>
          </a:p>
        </p:txBody>
      </p:sp>
      <p:sp>
        <p:nvSpPr>
          <p:cNvPr id="60419" name="3 Marcador de número de diapositiva"/>
          <p:cNvSpPr>
            <a:spLocks noGrp="1"/>
          </p:cNvSpPr>
          <p:nvPr>
            <p:ph type="sldNum" sz="quarter" idx="5"/>
          </p:nvPr>
        </p:nvSpPr>
        <p:spPr>
          <a:noFill/>
        </p:spPr>
        <p:txBody>
          <a:bodyPr/>
          <a:lstStyle/>
          <a:p>
            <a:fld id="{C86F8928-C07B-4423-9856-EC029D77390E}" type="slidenum">
              <a:rPr lang="en-US" smtClean="0"/>
              <a:pPr/>
              <a:t>18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1 Marcador de imagen de diapositiva"/>
          <p:cNvSpPr>
            <a:spLocks noGrp="1" noRot="1" noChangeAspect="1"/>
          </p:cNvSpPr>
          <p:nvPr>
            <p:ph type="sldImg"/>
          </p:nvPr>
        </p:nvSpPr>
        <p:spPr>
          <a:ln/>
        </p:spPr>
      </p:sp>
      <p:sp>
        <p:nvSpPr>
          <p:cNvPr id="62466" name="2 Marcador de notas"/>
          <p:cNvSpPr>
            <a:spLocks noGrp="1"/>
          </p:cNvSpPr>
          <p:nvPr>
            <p:ph type="body" idx="1"/>
          </p:nvPr>
        </p:nvSpPr>
        <p:spPr>
          <a:noFill/>
          <a:ln/>
        </p:spPr>
        <p:txBody>
          <a:bodyPr/>
          <a:lstStyle/>
          <a:p>
            <a:endParaRPr lang="en-GB"/>
          </a:p>
        </p:txBody>
      </p:sp>
      <p:sp>
        <p:nvSpPr>
          <p:cNvPr id="62467" name="3 Marcador de número de diapositiva"/>
          <p:cNvSpPr>
            <a:spLocks noGrp="1"/>
          </p:cNvSpPr>
          <p:nvPr>
            <p:ph type="sldNum" sz="quarter" idx="5"/>
          </p:nvPr>
        </p:nvSpPr>
        <p:spPr>
          <a:noFill/>
        </p:spPr>
        <p:txBody>
          <a:bodyPr/>
          <a:lstStyle/>
          <a:p>
            <a:fld id="{F573CD7F-ED1D-4DC4-949E-A76FB3924543}" type="slidenum">
              <a:rPr lang="en-US" smtClean="0"/>
              <a:pPr/>
              <a:t>19</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1 Marcador de imagen de diapositiva"/>
          <p:cNvSpPr>
            <a:spLocks noGrp="1" noRot="1" noChangeAspect="1"/>
          </p:cNvSpPr>
          <p:nvPr>
            <p:ph type="sldImg"/>
          </p:nvPr>
        </p:nvSpPr>
        <p:spPr>
          <a:ln/>
        </p:spPr>
      </p:sp>
      <p:sp>
        <p:nvSpPr>
          <p:cNvPr id="64514" name="2 Marcador de notas"/>
          <p:cNvSpPr>
            <a:spLocks noGrp="1"/>
          </p:cNvSpPr>
          <p:nvPr>
            <p:ph type="body" idx="1"/>
          </p:nvPr>
        </p:nvSpPr>
        <p:spPr>
          <a:noFill/>
          <a:ln/>
        </p:spPr>
        <p:txBody>
          <a:bodyPr/>
          <a:lstStyle/>
          <a:p>
            <a:endParaRPr lang="en-GB"/>
          </a:p>
        </p:txBody>
      </p:sp>
      <p:sp>
        <p:nvSpPr>
          <p:cNvPr id="64515" name="3 Marcador de número de diapositiva"/>
          <p:cNvSpPr>
            <a:spLocks noGrp="1"/>
          </p:cNvSpPr>
          <p:nvPr>
            <p:ph type="sldNum" sz="quarter" idx="5"/>
          </p:nvPr>
        </p:nvSpPr>
        <p:spPr>
          <a:noFill/>
        </p:spPr>
        <p:txBody>
          <a:bodyPr/>
          <a:lstStyle/>
          <a:p>
            <a:fld id="{E31085FD-C4F8-4D59-A829-12978A7289B1}" type="slidenum">
              <a:rPr lang="en-US" smtClean="0"/>
              <a:pPr/>
              <a:t>20</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1 Marcador de imagen de diapositiva"/>
          <p:cNvSpPr>
            <a:spLocks noGrp="1" noRot="1" noChangeAspect="1"/>
          </p:cNvSpPr>
          <p:nvPr>
            <p:ph type="sldImg"/>
          </p:nvPr>
        </p:nvSpPr>
        <p:spPr>
          <a:ln/>
        </p:spPr>
      </p:sp>
      <p:sp>
        <p:nvSpPr>
          <p:cNvPr id="66562" name="2 Marcador de notas"/>
          <p:cNvSpPr>
            <a:spLocks noGrp="1"/>
          </p:cNvSpPr>
          <p:nvPr>
            <p:ph type="body" idx="1"/>
          </p:nvPr>
        </p:nvSpPr>
        <p:spPr>
          <a:noFill/>
          <a:ln/>
        </p:spPr>
        <p:txBody>
          <a:bodyPr/>
          <a:lstStyle/>
          <a:p>
            <a:endParaRPr lang="en-GB"/>
          </a:p>
        </p:txBody>
      </p:sp>
      <p:sp>
        <p:nvSpPr>
          <p:cNvPr id="66563" name="3 Marcador de número de diapositiva"/>
          <p:cNvSpPr>
            <a:spLocks noGrp="1"/>
          </p:cNvSpPr>
          <p:nvPr>
            <p:ph type="sldNum" sz="quarter" idx="5"/>
          </p:nvPr>
        </p:nvSpPr>
        <p:spPr>
          <a:noFill/>
        </p:spPr>
        <p:txBody>
          <a:bodyPr/>
          <a:lstStyle/>
          <a:p>
            <a:fld id="{7B0F3814-482B-4473-A763-6B8C21EB747A}" type="slidenum">
              <a:rPr lang="en-US" smtClean="0"/>
              <a:pPr/>
              <a:t>21</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1 Marcador de imagen de diapositiva"/>
          <p:cNvSpPr>
            <a:spLocks noGrp="1" noRot="1" noChangeAspect="1"/>
          </p:cNvSpPr>
          <p:nvPr>
            <p:ph type="sldImg"/>
          </p:nvPr>
        </p:nvSpPr>
        <p:spPr>
          <a:ln/>
        </p:spPr>
      </p:sp>
      <p:sp>
        <p:nvSpPr>
          <p:cNvPr id="68610" name="2 Marcador de notas"/>
          <p:cNvSpPr>
            <a:spLocks noGrp="1"/>
          </p:cNvSpPr>
          <p:nvPr>
            <p:ph type="body" idx="1"/>
          </p:nvPr>
        </p:nvSpPr>
        <p:spPr>
          <a:noFill/>
          <a:ln/>
        </p:spPr>
        <p:txBody>
          <a:bodyPr/>
          <a:lstStyle/>
          <a:p>
            <a:endParaRPr lang="en-GB"/>
          </a:p>
        </p:txBody>
      </p:sp>
      <p:sp>
        <p:nvSpPr>
          <p:cNvPr id="68611" name="3 Marcador de número de diapositiva"/>
          <p:cNvSpPr>
            <a:spLocks noGrp="1"/>
          </p:cNvSpPr>
          <p:nvPr>
            <p:ph type="sldNum" sz="quarter" idx="5"/>
          </p:nvPr>
        </p:nvSpPr>
        <p:spPr>
          <a:noFill/>
        </p:spPr>
        <p:txBody>
          <a:bodyPr/>
          <a:lstStyle/>
          <a:p>
            <a:fld id="{7124CC2B-B6AD-4089-85F4-D7F4129925FA}" type="slidenum">
              <a:rPr lang="en-US" smtClean="0"/>
              <a:pPr/>
              <a:t>22</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1 Marcador de imagen de diapositiva"/>
          <p:cNvSpPr>
            <a:spLocks noGrp="1" noRot="1" noChangeAspect="1"/>
          </p:cNvSpPr>
          <p:nvPr>
            <p:ph type="sldImg"/>
          </p:nvPr>
        </p:nvSpPr>
        <p:spPr>
          <a:ln/>
        </p:spPr>
      </p:sp>
      <p:sp>
        <p:nvSpPr>
          <p:cNvPr id="70658" name="2 Marcador de notas"/>
          <p:cNvSpPr>
            <a:spLocks noGrp="1"/>
          </p:cNvSpPr>
          <p:nvPr>
            <p:ph type="body" idx="1"/>
          </p:nvPr>
        </p:nvSpPr>
        <p:spPr>
          <a:noFill/>
          <a:ln/>
        </p:spPr>
        <p:txBody>
          <a:bodyPr/>
          <a:lstStyle/>
          <a:p>
            <a:endParaRPr lang="en-GB"/>
          </a:p>
        </p:txBody>
      </p:sp>
      <p:sp>
        <p:nvSpPr>
          <p:cNvPr id="70659" name="3 Marcador de número de diapositiva"/>
          <p:cNvSpPr>
            <a:spLocks noGrp="1"/>
          </p:cNvSpPr>
          <p:nvPr>
            <p:ph type="sldNum" sz="quarter" idx="5"/>
          </p:nvPr>
        </p:nvSpPr>
        <p:spPr>
          <a:noFill/>
        </p:spPr>
        <p:txBody>
          <a:bodyPr/>
          <a:lstStyle/>
          <a:p>
            <a:fld id="{83242AB2-D1EB-43DC-AB44-61863F7B6FF0}" type="slidenum">
              <a:rPr lang="en-US" smtClean="0"/>
              <a:pPr/>
              <a:t>23</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1 Marcador de imagen de diapositiva"/>
          <p:cNvSpPr>
            <a:spLocks noGrp="1" noRot="1" noChangeAspect="1"/>
          </p:cNvSpPr>
          <p:nvPr>
            <p:ph type="sldImg"/>
          </p:nvPr>
        </p:nvSpPr>
        <p:spPr>
          <a:ln/>
        </p:spPr>
      </p:sp>
      <p:sp>
        <p:nvSpPr>
          <p:cNvPr id="72706" name="2 Marcador de notas"/>
          <p:cNvSpPr>
            <a:spLocks noGrp="1"/>
          </p:cNvSpPr>
          <p:nvPr>
            <p:ph type="body" idx="1"/>
          </p:nvPr>
        </p:nvSpPr>
        <p:spPr>
          <a:noFill/>
          <a:ln/>
        </p:spPr>
        <p:txBody>
          <a:bodyPr/>
          <a:lstStyle/>
          <a:p>
            <a:endParaRPr lang="en-GB"/>
          </a:p>
        </p:txBody>
      </p:sp>
      <p:sp>
        <p:nvSpPr>
          <p:cNvPr id="72707" name="3 Marcador de número de diapositiva"/>
          <p:cNvSpPr>
            <a:spLocks noGrp="1"/>
          </p:cNvSpPr>
          <p:nvPr>
            <p:ph type="sldNum" sz="quarter" idx="5"/>
          </p:nvPr>
        </p:nvSpPr>
        <p:spPr>
          <a:noFill/>
        </p:spPr>
        <p:txBody>
          <a:bodyPr/>
          <a:lstStyle/>
          <a:p>
            <a:fld id="{3E96A4AC-D317-4E4B-91D7-78B8FA86FA6C}" type="slidenum">
              <a:rPr lang="en-US" smtClean="0"/>
              <a:pPr/>
              <a:t>24</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a:ln/>
        </p:spPr>
      </p:sp>
      <p:sp>
        <p:nvSpPr>
          <p:cNvPr id="146435" name="2 Marcador de notas"/>
          <p:cNvSpPr>
            <a:spLocks noGrp="1"/>
          </p:cNvSpPr>
          <p:nvPr>
            <p:ph type="body" idx="1"/>
          </p:nvPr>
        </p:nvSpPr>
        <p:spPr>
          <a:noFill/>
          <a:ln/>
        </p:spPr>
        <p:txBody>
          <a:bodyPr/>
          <a:lstStyle/>
          <a:p>
            <a:endParaRPr lang="en-GB"/>
          </a:p>
        </p:txBody>
      </p:sp>
      <p:sp>
        <p:nvSpPr>
          <p:cNvPr id="146436" name="3 Marcador de número de diapositiva"/>
          <p:cNvSpPr txBox="1">
            <a:spLocks noGrp="1"/>
          </p:cNvSpPr>
          <p:nvPr/>
        </p:nvSpPr>
        <p:spPr bwMode="auto">
          <a:xfrm>
            <a:off x="3886200" y="8686800"/>
            <a:ext cx="2971800" cy="457200"/>
          </a:xfrm>
          <a:prstGeom prst="rect">
            <a:avLst/>
          </a:prstGeom>
          <a:noFill/>
          <a:ln w="9525">
            <a:noFill/>
            <a:miter lim="800000"/>
            <a:headEnd/>
            <a:tailEnd/>
          </a:ln>
        </p:spPr>
        <p:txBody>
          <a:bodyPr anchor="b"/>
          <a:lstStyle/>
          <a:p>
            <a:pPr algn="r"/>
            <a:fld id="{CE69C2A9-7B2B-40A8-84D0-21F934855119}" type="slidenum">
              <a:rPr lang="en-US" sz="1200">
                <a:latin typeface="Times New Roman" pitchFamily="18" charset="0"/>
              </a:rPr>
              <a:pPr algn="r"/>
              <a:t>25</a:t>
            </a:fld>
            <a:endParaRPr lang="en-US" sz="1200">
              <a:latin typeface="Times New Roman"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1 Marcador de imagen de diapositiva"/>
          <p:cNvSpPr>
            <a:spLocks noGrp="1" noRot="1" noChangeAspect="1"/>
          </p:cNvSpPr>
          <p:nvPr>
            <p:ph type="sldImg"/>
          </p:nvPr>
        </p:nvSpPr>
        <p:spPr>
          <a:ln/>
        </p:spPr>
      </p:sp>
      <p:sp>
        <p:nvSpPr>
          <p:cNvPr id="74754" name="2 Marcador de notas"/>
          <p:cNvSpPr>
            <a:spLocks noGrp="1"/>
          </p:cNvSpPr>
          <p:nvPr>
            <p:ph type="body" idx="1"/>
          </p:nvPr>
        </p:nvSpPr>
        <p:spPr>
          <a:noFill/>
          <a:ln/>
        </p:spPr>
        <p:txBody>
          <a:bodyPr/>
          <a:lstStyle/>
          <a:p>
            <a:endParaRPr lang="en-GB"/>
          </a:p>
        </p:txBody>
      </p:sp>
      <p:sp>
        <p:nvSpPr>
          <p:cNvPr id="74755" name="3 Marcador de número de diapositiva"/>
          <p:cNvSpPr>
            <a:spLocks noGrp="1"/>
          </p:cNvSpPr>
          <p:nvPr>
            <p:ph type="sldNum" sz="quarter" idx="5"/>
          </p:nvPr>
        </p:nvSpPr>
        <p:spPr>
          <a:noFill/>
        </p:spPr>
        <p:txBody>
          <a:bodyPr/>
          <a:lstStyle/>
          <a:p>
            <a:fld id="{B32668DD-C47F-46F9-B3FB-E3424A41CADE}" type="slidenum">
              <a:rPr lang="en-US" smtClean="0"/>
              <a:pPr/>
              <a:t>26</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1 Marcador de imagen de diapositiva"/>
          <p:cNvSpPr>
            <a:spLocks noGrp="1" noRot="1" noChangeAspect="1"/>
          </p:cNvSpPr>
          <p:nvPr>
            <p:ph type="sldImg"/>
          </p:nvPr>
        </p:nvSpPr>
        <p:spPr>
          <a:ln/>
        </p:spPr>
      </p:sp>
      <p:sp>
        <p:nvSpPr>
          <p:cNvPr id="76802" name="2 Marcador de notas"/>
          <p:cNvSpPr>
            <a:spLocks noGrp="1"/>
          </p:cNvSpPr>
          <p:nvPr>
            <p:ph type="body" idx="1"/>
          </p:nvPr>
        </p:nvSpPr>
        <p:spPr>
          <a:noFill/>
          <a:ln/>
        </p:spPr>
        <p:txBody>
          <a:bodyPr/>
          <a:lstStyle/>
          <a:p>
            <a:endParaRPr lang="en-GB"/>
          </a:p>
        </p:txBody>
      </p:sp>
      <p:sp>
        <p:nvSpPr>
          <p:cNvPr id="76803" name="3 Marcador de número de diapositiva"/>
          <p:cNvSpPr>
            <a:spLocks noGrp="1"/>
          </p:cNvSpPr>
          <p:nvPr>
            <p:ph type="sldNum" sz="quarter" idx="5"/>
          </p:nvPr>
        </p:nvSpPr>
        <p:spPr>
          <a:noFill/>
        </p:spPr>
        <p:txBody>
          <a:bodyPr/>
          <a:lstStyle/>
          <a:p>
            <a:fld id="{573BA865-412D-4B79-AB67-A488572E2D89}" type="slidenum">
              <a:rPr lang="en-US" smtClean="0"/>
              <a:pPr/>
              <a:t>27</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1 Marcador de imagen de diapositiva"/>
          <p:cNvSpPr>
            <a:spLocks noGrp="1" noRot="1" noChangeAspect="1"/>
          </p:cNvSpPr>
          <p:nvPr>
            <p:ph type="sldImg"/>
          </p:nvPr>
        </p:nvSpPr>
        <p:spPr>
          <a:ln/>
        </p:spPr>
      </p:sp>
      <p:sp>
        <p:nvSpPr>
          <p:cNvPr id="78850" name="2 Marcador de notas"/>
          <p:cNvSpPr>
            <a:spLocks noGrp="1"/>
          </p:cNvSpPr>
          <p:nvPr>
            <p:ph type="body" idx="1"/>
          </p:nvPr>
        </p:nvSpPr>
        <p:spPr>
          <a:noFill/>
          <a:ln/>
        </p:spPr>
        <p:txBody>
          <a:bodyPr/>
          <a:lstStyle/>
          <a:p>
            <a:endParaRPr lang="en-GB"/>
          </a:p>
        </p:txBody>
      </p:sp>
      <p:sp>
        <p:nvSpPr>
          <p:cNvPr id="78851" name="3 Marcador de número de diapositiva"/>
          <p:cNvSpPr>
            <a:spLocks noGrp="1"/>
          </p:cNvSpPr>
          <p:nvPr>
            <p:ph type="sldNum" sz="quarter" idx="5"/>
          </p:nvPr>
        </p:nvSpPr>
        <p:spPr>
          <a:noFill/>
        </p:spPr>
        <p:txBody>
          <a:bodyPr/>
          <a:lstStyle/>
          <a:p>
            <a:fld id="{2B68D7A3-D043-4EEC-8CD3-439036D2EE34}" type="slidenum">
              <a:rPr lang="en-US" smtClean="0"/>
              <a:pPr/>
              <a:t>28</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1 Marcador de imagen de diapositiva"/>
          <p:cNvSpPr>
            <a:spLocks noGrp="1" noRot="1" noChangeAspect="1"/>
          </p:cNvSpPr>
          <p:nvPr>
            <p:ph type="sldImg"/>
          </p:nvPr>
        </p:nvSpPr>
        <p:spPr>
          <a:ln/>
        </p:spPr>
      </p:sp>
      <p:sp>
        <p:nvSpPr>
          <p:cNvPr id="80898" name="2 Marcador de notas"/>
          <p:cNvSpPr>
            <a:spLocks noGrp="1"/>
          </p:cNvSpPr>
          <p:nvPr>
            <p:ph type="body" idx="1"/>
          </p:nvPr>
        </p:nvSpPr>
        <p:spPr>
          <a:noFill/>
          <a:ln/>
        </p:spPr>
        <p:txBody>
          <a:bodyPr/>
          <a:lstStyle/>
          <a:p>
            <a:endParaRPr lang="en-GB"/>
          </a:p>
        </p:txBody>
      </p:sp>
      <p:sp>
        <p:nvSpPr>
          <p:cNvPr id="80899" name="3 Marcador de número de diapositiva"/>
          <p:cNvSpPr>
            <a:spLocks noGrp="1"/>
          </p:cNvSpPr>
          <p:nvPr>
            <p:ph type="sldNum" sz="quarter" idx="5"/>
          </p:nvPr>
        </p:nvSpPr>
        <p:spPr>
          <a:noFill/>
        </p:spPr>
        <p:txBody>
          <a:bodyPr/>
          <a:lstStyle/>
          <a:p>
            <a:fld id="{1A25B702-BC38-4BAB-903F-F3887515B1D2}" type="slidenum">
              <a:rPr lang="en-US" smtClean="0"/>
              <a:pPr/>
              <a:t>29</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1 Marcador de imagen de diapositiva"/>
          <p:cNvSpPr>
            <a:spLocks noGrp="1" noRot="1" noChangeAspect="1"/>
          </p:cNvSpPr>
          <p:nvPr>
            <p:ph type="sldImg"/>
          </p:nvPr>
        </p:nvSpPr>
        <p:spPr>
          <a:ln/>
        </p:spPr>
      </p:sp>
      <p:sp>
        <p:nvSpPr>
          <p:cNvPr id="82946" name="2 Marcador de notas"/>
          <p:cNvSpPr>
            <a:spLocks noGrp="1"/>
          </p:cNvSpPr>
          <p:nvPr>
            <p:ph type="body" idx="1"/>
          </p:nvPr>
        </p:nvSpPr>
        <p:spPr>
          <a:noFill/>
          <a:ln/>
        </p:spPr>
        <p:txBody>
          <a:bodyPr/>
          <a:lstStyle/>
          <a:p>
            <a:endParaRPr lang="en-GB"/>
          </a:p>
        </p:txBody>
      </p:sp>
      <p:sp>
        <p:nvSpPr>
          <p:cNvPr id="82947" name="3 Marcador de número de diapositiva"/>
          <p:cNvSpPr>
            <a:spLocks noGrp="1"/>
          </p:cNvSpPr>
          <p:nvPr>
            <p:ph type="sldNum" sz="quarter" idx="5"/>
          </p:nvPr>
        </p:nvSpPr>
        <p:spPr>
          <a:noFill/>
        </p:spPr>
        <p:txBody>
          <a:bodyPr/>
          <a:lstStyle/>
          <a:p>
            <a:fld id="{6A3D8D36-6880-4032-A68C-0EDC5BA48180}" type="slidenum">
              <a:rPr lang="en-US" smtClean="0"/>
              <a:pPr/>
              <a:t>30</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1 Marcador de imagen de diapositiva"/>
          <p:cNvSpPr>
            <a:spLocks noGrp="1" noRot="1" noChangeAspect="1"/>
          </p:cNvSpPr>
          <p:nvPr>
            <p:ph type="sldImg"/>
          </p:nvPr>
        </p:nvSpPr>
        <p:spPr>
          <a:ln/>
        </p:spPr>
      </p:sp>
      <p:sp>
        <p:nvSpPr>
          <p:cNvPr id="84994" name="2 Marcador de notas"/>
          <p:cNvSpPr>
            <a:spLocks noGrp="1"/>
          </p:cNvSpPr>
          <p:nvPr>
            <p:ph type="body" idx="1"/>
          </p:nvPr>
        </p:nvSpPr>
        <p:spPr>
          <a:noFill/>
          <a:ln/>
        </p:spPr>
        <p:txBody>
          <a:bodyPr/>
          <a:lstStyle/>
          <a:p>
            <a:endParaRPr lang="en-GB"/>
          </a:p>
        </p:txBody>
      </p:sp>
      <p:sp>
        <p:nvSpPr>
          <p:cNvPr id="84995" name="3 Marcador de número de diapositiva"/>
          <p:cNvSpPr>
            <a:spLocks noGrp="1"/>
          </p:cNvSpPr>
          <p:nvPr>
            <p:ph type="sldNum" sz="quarter" idx="5"/>
          </p:nvPr>
        </p:nvSpPr>
        <p:spPr>
          <a:noFill/>
        </p:spPr>
        <p:txBody>
          <a:bodyPr/>
          <a:lstStyle/>
          <a:p>
            <a:fld id="{929325B3-0163-4BA2-A9AA-FB54AD3567FF}" type="slidenum">
              <a:rPr lang="en-US" smtClean="0"/>
              <a:pPr/>
              <a:t>31</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1 Marcador de imagen de diapositiva"/>
          <p:cNvSpPr>
            <a:spLocks noGrp="1" noRot="1" noChangeAspect="1"/>
          </p:cNvSpPr>
          <p:nvPr>
            <p:ph type="sldImg"/>
          </p:nvPr>
        </p:nvSpPr>
        <p:spPr>
          <a:ln/>
        </p:spPr>
      </p:sp>
      <p:sp>
        <p:nvSpPr>
          <p:cNvPr id="87042" name="2 Marcador de notas"/>
          <p:cNvSpPr>
            <a:spLocks noGrp="1"/>
          </p:cNvSpPr>
          <p:nvPr>
            <p:ph type="body" idx="1"/>
          </p:nvPr>
        </p:nvSpPr>
        <p:spPr>
          <a:noFill/>
          <a:ln/>
        </p:spPr>
        <p:txBody>
          <a:bodyPr/>
          <a:lstStyle/>
          <a:p>
            <a:endParaRPr lang="en-GB"/>
          </a:p>
        </p:txBody>
      </p:sp>
      <p:sp>
        <p:nvSpPr>
          <p:cNvPr id="87043" name="3 Marcador de número de diapositiva"/>
          <p:cNvSpPr>
            <a:spLocks noGrp="1"/>
          </p:cNvSpPr>
          <p:nvPr>
            <p:ph type="sldNum" sz="quarter" idx="5"/>
          </p:nvPr>
        </p:nvSpPr>
        <p:spPr>
          <a:noFill/>
        </p:spPr>
        <p:txBody>
          <a:bodyPr/>
          <a:lstStyle/>
          <a:p>
            <a:fld id="{6BE1D6A6-3653-4EDC-A762-EE05990E0A04}" type="slidenum">
              <a:rPr lang="en-US" smtClean="0"/>
              <a:pPr/>
              <a:t>32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D1A23D8C-5A6C-4F10-A872-6C09D5D7D0CF}" type="slidenum">
              <a:rPr lang="es-ES"/>
              <a:pPr>
                <a:defRPr/>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D9D04868-57AD-4274-8FBF-383ACCC54858}" type="slidenum">
              <a:rPr lang="es-ES"/>
              <a:pPr>
                <a:def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D82F36A0-1906-4528-89EC-C2A353D4B814}" type="slidenum">
              <a:rPr lang="es-ES"/>
              <a:pPr>
                <a:defRPr/>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49059FEB-54B9-4051-8AF0-05151F76001A}" type="slidenum">
              <a:rPr lang="es-ES"/>
              <a:pPr>
                <a:def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Rectangle 4"/>
          <p:cNvSpPr>
            <a:spLocks noGrp="1" noChangeArrowheads="1"/>
          </p:cNvSpPr>
          <p:nvPr>
            <p:ph type="dt" sz="half" idx="10"/>
          </p:nvPr>
        </p:nvSpPr>
        <p:spPr>
          <a:ln/>
        </p:spPr>
        <p:txBody>
          <a:bodyPr/>
          <a:lstStyle>
            <a:lvl1pPr>
              <a:defRPr/>
            </a:lvl1pPr>
          </a:lstStyle>
          <a:p>
            <a:pPr>
              <a:defRPr/>
            </a:pPr>
            <a:endParaRPr lang="es-ES"/>
          </a:p>
        </p:txBody>
      </p:sp>
      <p:sp>
        <p:nvSpPr>
          <p:cNvPr id="8" name="Rectangle 5"/>
          <p:cNvSpPr>
            <a:spLocks noGrp="1" noChangeArrowheads="1"/>
          </p:cNvSpPr>
          <p:nvPr>
            <p:ph type="ftr" sz="quarter" idx="11"/>
          </p:nvPr>
        </p:nvSpPr>
        <p:spPr>
          <a:ln/>
        </p:spPr>
        <p:txBody>
          <a:bodyPr/>
          <a:lstStyle>
            <a:lvl1pPr>
              <a:defRPr/>
            </a:lvl1pPr>
          </a:lstStyle>
          <a:p>
            <a:pPr>
              <a:defRPr/>
            </a:pPr>
            <a:endParaRPr lang="es-ES"/>
          </a:p>
        </p:txBody>
      </p:sp>
      <p:sp>
        <p:nvSpPr>
          <p:cNvPr id="9" name="Rectangle 6"/>
          <p:cNvSpPr>
            <a:spLocks noGrp="1" noChangeArrowheads="1"/>
          </p:cNvSpPr>
          <p:nvPr>
            <p:ph type="sldNum" sz="quarter" idx="12"/>
          </p:nvPr>
        </p:nvSpPr>
        <p:spPr>
          <a:ln/>
        </p:spPr>
        <p:txBody>
          <a:bodyPr/>
          <a:lstStyle>
            <a:lvl1pPr>
              <a:defRPr/>
            </a:lvl1pPr>
          </a:lstStyle>
          <a:p>
            <a:pPr>
              <a:defRPr/>
            </a:pPr>
            <a:fld id="{660CC8A6-9764-48E3-A1E7-7A7A6794B5FC}" type="slidenum">
              <a:rPr lang="es-ES"/>
              <a:pPr>
                <a:defRPr/>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Rectangle 4"/>
          <p:cNvSpPr>
            <a:spLocks noGrp="1" noChangeArrowheads="1"/>
          </p:cNvSpPr>
          <p:nvPr>
            <p:ph type="dt" sz="half" idx="10"/>
          </p:nvPr>
        </p:nvSpPr>
        <p:spPr>
          <a:ln/>
        </p:spPr>
        <p:txBody>
          <a:bodyPr/>
          <a:lstStyle>
            <a:lvl1pPr>
              <a:defRPr/>
            </a:lvl1pPr>
          </a:lstStyle>
          <a:p>
            <a:pPr>
              <a:defRPr/>
            </a:pPr>
            <a:endParaRPr lang="es-ES"/>
          </a:p>
        </p:txBody>
      </p:sp>
      <p:sp>
        <p:nvSpPr>
          <p:cNvPr id="4" name="Rectangle 5"/>
          <p:cNvSpPr>
            <a:spLocks noGrp="1" noChangeArrowheads="1"/>
          </p:cNvSpPr>
          <p:nvPr>
            <p:ph type="ftr" sz="quarter" idx="11"/>
          </p:nvPr>
        </p:nvSpPr>
        <p:spPr>
          <a:ln/>
        </p:spPr>
        <p:txBody>
          <a:bodyPr/>
          <a:lstStyle>
            <a:lvl1pPr>
              <a:defRPr/>
            </a:lvl1pPr>
          </a:lstStyle>
          <a:p>
            <a:pPr>
              <a:defRPr/>
            </a:pPr>
            <a:endParaRPr lang="es-ES"/>
          </a:p>
        </p:txBody>
      </p:sp>
      <p:sp>
        <p:nvSpPr>
          <p:cNvPr id="5" name="Rectangle 6"/>
          <p:cNvSpPr>
            <a:spLocks noGrp="1" noChangeArrowheads="1"/>
          </p:cNvSpPr>
          <p:nvPr>
            <p:ph type="sldNum" sz="quarter" idx="12"/>
          </p:nvPr>
        </p:nvSpPr>
        <p:spPr>
          <a:ln/>
        </p:spPr>
        <p:txBody>
          <a:bodyPr/>
          <a:lstStyle>
            <a:lvl1pPr>
              <a:defRPr/>
            </a:lvl1pPr>
          </a:lstStyle>
          <a:p>
            <a:pPr>
              <a:defRPr/>
            </a:pPr>
            <a:fld id="{D6B2EFA3-F360-46E0-8479-F19D61D7FC5E}" type="slidenum">
              <a:rPr lang="es-ES"/>
              <a:pPr>
                <a:def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p>
        </p:txBody>
      </p:sp>
      <p:sp>
        <p:nvSpPr>
          <p:cNvPr id="3" name="Rectangle 5"/>
          <p:cNvSpPr>
            <a:spLocks noGrp="1" noChangeArrowheads="1"/>
          </p:cNvSpPr>
          <p:nvPr>
            <p:ph type="ftr" sz="quarter" idx="11"/>
          </p:nvPr>
        </p:nvSpPr>
        <p:spPr>
          <a:ln/>
        </p:spPr>
        <p:txBody>
          <a:bodyPr/>
          <a:lstStyle>
            <a:lvl1pPr>
              <a:defRPr/>
            </a:lvl1pPr>
          </a:lstStyle>
          <a:p>
            <a:pPr>
              <a:defRPr/>
            </a:pPr>
            <a:endParaRPr lang="es-ES"/>
          </a:p>
        </p:txBody>
      </p:sp>
      <p:sp>
        <p:nvSpPr>
          <p:cNvPr id="4" name="Rectangle 6"/>
          <p:cNvSpPr>
            <a:spLocks noGrp="1" noChangeArrowheads="1"/>
          </p:cNvSpPr>
          <p:nvPr>
            <p:ph type="sldNum" sz="quarter" idx="12"/>
          </p:nvPr>
        </p:nvSpPr>
        <p:spPr>
          <a:ln/>
        </p:spPr>
        <p:txBody>
          <a:bodyPr/>
          <a:lstStyle>
            <a:lvl1pPr>
              <a:defRPr/>
            </a:lvl1pPr>
          </a:lstStyle>
          <a:p>
            <a:pPr>
              <a:defRPr/>
            </a:pPr>
            <a:fld id="{576DB619-86A4-44D9-9198-0949FC22EBBC}" type="slidenum">
              <a:rPr lang="es-ES"/>
              <a:pPr>
                <a:defRPr/>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90371E79-5F56-4021-910A-E876CE921881}" type="slidenum">
              <a:rPr lang="es-ES"/>
              <a:pPr>
                <a:def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BD0DBE4D-573C-4A04-BB14-7311B54A5DAC}" type="slidenum">
              <a:rPr lang="es-ES"/>
              <a:pPr>
                <a:defRPr/>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83CED2C5-81FA-4D39-A8D0-52C35861A0B1}" type="slidenum">
              <a:rPr lang="es-ES"/>
              <a:pPr>
                <a:defRPr/>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15100" y="609600"/>
            <a:ext cx="1943100" cy="5486400"/>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685800" y="609600"/>
            <a:ext cx="5676900" cy="548640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EEE20B68-8513-4FF2-ADC0-473610B6FEBD}" type="slidenum">
              <a:rPr lang="es-ES"/>
              <a:pPr>
                <a:defRPr/>
              </a:pPr>
              <a:t>‹Nº›</a:t>
            </a:fld>
            <a:endParaRPr lang="es-E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Título y diagrama u organigrama">
    <p:spTree>
      <p:nvGrpSpPr>
        <p:cNvPr id="1" name=""/>
        <p:cNvGrpSpPr/>
        <p:nvPr/>
      </p:nvGrpSpPr>
      <p:grpSpPr>
        <a:xfrm>
          <a:off x="0" y="0"/>
          <a:ext cx="0" cy="0"/>
          <a:chOff x="0" y="0"/>
          <a:chExt cx="0" cy="0"/>
        </a:xfrm>
      </p:grpSpPr>
      <p:sp>
        <p:nvSpPr>
          <p:cNvPr id="2" name="1 Título"/>
          <p:cNvSpPr>
            <a:spLocks noGrp="1"/>
          </p:cNvSpPr>
          <p:nvPr>
            <p:ph type="title"/>
          </p:nvPr>
        </p:nvSpPr>
        <p:spPr>
          <a:xfrm>
            <a:off x="685800" y="609600"/>
            <a:ext cx="7772400" cy="1143000"/>
          </a:xfrm>
        </p:spPr>
        <p:txBody>
          <a:bodyPr/>
          <a:lstStyle/>
          <a:p>
            <a:r>
              <a:rPr lang="es-ES"/>
              <a:t>Haga clic para modificar el estilo de título del patrón</a:t>
            </a:r>
          </a:p>
        </p:txBody>
      </p:sp>
      <p:sp>
        <p:nvSpPr>
          <p:cNvPr id="3" name="2 Marcador de SmartArt"/>
          <p:cNvSpPr>
            <a:spLocks noGrp="1"/>
          </p:cNvSpPr>
          <p:nvPr>
            <p:ph type="dgm" idx="1"/>
          </p:nvPr>
        </p:nvSpPr>
        <p:spPr>
          <a:xfrm>
            <a:off x="685800" y="1981200"/>
            <a:ext cx="7772400" cy="4114800"/>
          </a:xfrm>
        </p:spPr>
        <p:txBody>
          <a:bodyPr/>
          <a:lstStyle/>
          <a:p>
            <a:pPr lvl="0"/>
            <a:endParaRPr lang="es-ES" noProof="0"/>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EF68305B-88D5-4B6D-856E-D1ED761DDD6B}" type="slidenum">
              <a:rPr lang="es-ES"/>
              <a:pPr>
                <a:defRPr/>
              </a:pPr>
              <a:t>‹Nº›</a:t>
            </a:fld>
            <a:endParaRPr lang="es-E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ítulo y texto e imágenes prediseñadas">
    <p:spTree>
      <p:nvGrpSpPr>
        <p:cNvPr id="1" name=""/>
        <p:cNvGrpSpPr/>
        <p:nvPr/>
      </p:nvGrpSpPr>
      <p:grpSpPr>
        <a:xfrm>
          <a:off x="0" y="0"/>
          <a:ext cx="0" cy="0"/>
          <a:chOff x="0" y="0"/>
          <a:chExt cx="0" cy="0"/>
        </a:xfrm>
      </p:grpSpPr>
      <p:sp>
        <p:nvSpPr>
          <p:cNvPr id="2" name="1 Título"/>
          <p:cNvSpPr>
            <a:spLocks noGrp="1"/>
          </p:cNvSpPr>
          <p:nvPr>
            <p:ph type="title"/>
          </p:nvPr>
        </p:nvSpPr>
        <p:spPr>
          <a:xfrm>
            <a:off x="685800" y="609600"/>
            <a:ext cx="7772400" cy="1143000"/>
          </a:xfrm>
        </p:spPr>
        <p:txBody>
          <a:bodyPr/>
          <a:lstStyle/>
          <a:p>
            <a:r>
              <a:rPr lang="es-ES"/>
              <a:t>Haga clic para modificar el estilo de título del patrón</a:t>
            </a:r>
          </a:p>
        </p:txBody>
      </p:sp>
      <p:sp>
        <p:nvSpPr>
          <p:cNvPr id="3" name="2 Marcador de texto"/>
          <p:cNvSpPr>
            <a:spLocks noGrp="1"/>
          </p:cNvSpPr>
          <p:nvPr>
            <p:ph type="body" sz="half" idx="1"/>
          </p:nvPr>
        </p:nvSpPr>
        <p:spPr>
          <a:xfrm>
            <a:off x="685800" y="1981200"/>
            <a:ext cx="38100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imágenes prediseñadas"/>
          <p:cNvSpPr>
            <a:spLocks noGrp="1"/>
          </p:cNvSpPr>
          <p:nvPr>
            <p:ph type="clipArt" sz="half" idx="2"/>
          </p:nvPr>
        </p:nvSpPr>
        <p:spPr>
          <a:xfrm>
            <a:off x="4648200" y="1981200"/>
            <a:ext cx="3810000" cy="4114800"/>
          </a:xfrm>
        </p:spPr>
        <p:txBody>
          <a:bodyPr/>
          <a:lstStyle/>
          <a:p>
            <a:pPr lvl="0"/>
            <a:endParaRPr lang="es-ES" noProof="0"/>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398ACAA8-3EAF-42A1-B3C7-23445C04FA04}" type="slidenum">
              <a:rPr lang="es-ES"/>
              <a:pPr>
                <a:defRPr/>
              </a:pPr>
              <a:t>‹Nº›</a:t>
            </a:fld>
            <a:endParaRPr lang="es-E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685800" y="609600"/>
            <a:ext cx="7772400" cy="1143000"/>
          </a:xfrm>
        </p:spPr>
        <p:txBody>
          <a:bodyPr/>
          <a:lstStyle/>
          <a:p>
            <a:r>
              <a:rPr lang="es-ES"/>
              <a:t>Haga clic para modificar el estilo de título del patrón</a:t>
            </a:r>
          </a:p>
        </p:txBody>
      </p:sp>
      <p:sp>
        <p:nvSpPr>
          <p:cNvPr id="3" name="2 Marcador de texto"/>
          <p:cNvSpPr>
            <a:spLocks noGrp="1"/>
          </p:cNvSpPr>
          <p:nvPr>
            <p:ph type="body" sz="half" idx="1"/>
          </p:nvPr>
        </p:nvSpPr>
        <p:spPr>
          <a:xfrm>
            <a:off x="685800" y="1981200"/>
            <a:ext cx="38100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981200"/>
            <a:ext cx="38100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B95D863C-1945-4DAF-83ED-A46F3C4F4606}" type="slidenum">
              <a:rPr lang="es-ES"/>
              <a:pPr>
                <a:defRPr/>
              </a:pPr>
              <a:t>‹Nº›</a:t>
            </a:fld>
            <a:endParaRPr lang="es-E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TwoObj" preserve="1">
  <p:cSld name="Título, tex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685800" y="609600"/>
            <a:ext cx="7772400" cy="1143000"/>
          </a:xfrm>
        </p:spPr>
        <p:txBody>
          <a:bodyPr/>
          <a:lstStyle/>
          <a:p>
            <a:r>
              <a:rPr lang="es-ES"/>
              <a:t>Haga clic para modificar el estilo de título del patrón</a:t>
            </a:r>
          </a:p>
        </p:txBody>
      </p:sp>
      <p:sp>
        <p:nvSpPr>
          <p:cNvPr id="3" name="2 Marcador de texto"/>
          <p:cNvSpPr>
            <a:spLocks noGrp="1"/>
          </p:cNvSpPr>
          <p:nvPr>
            <p:ph type="body" sz="half" idx="1"/>
          </p:nvPr>
        </p:nvSpPr>
        <p:spPr>
          <a:xfrm>
            <a:off x="685800" y="1981200"/>
            <a:ext cx="38100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quarter" idx="2"/>
          </p:nvPr>
        </p:nvSpPr>
        <p:spPr>
          <a:xfrm>
            <a:off x="4648200" y="1981200"/>
            <a:ext cx="3810000" cy="1981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contenido"/>
          <p:cNvSpPr>
            <a:spLocks noGrp="1"/>
          </p:cNvSpPr>
          <p:nvPr>
            <p:ph sz="quarter" idx="3"/>
          </p:nvPr>
        </p:nvSpPr>
        <p:spPr>
          <a:xfrm>
            <a:off x="4648200" y="4114800"/>
            <a:ext cx="3810000" cy="1981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Rectangle 4"/>
          <p:cNvSpPr>
            <a:spLocks noGrp="1" noChangeArrowheads="1"/>
          </p:cNvSpPr>
          <p:nvPr>
            <p:ph type="dt" sz="half" idx="10"/>
          </p:nvPr>
        </p:nvSpPr>
        <p:spPr>
          <a:ln/>
        </p:spPr>
        <p:txBody>
          <a:bodyPr/>
          <a:lstStyle>
            <a:lvl1pPr>
              <a:defRPr/>
            </a:lvl1pPr>
          </a:lstStyle>
          <a:p>
            <a:pPr>
              <a:defRPr/>
            </a:pPr>
            <a:endParaRPr lang="es-ES"/>
          </a:p>
        </p:txBody>
      </p:sp>
      <p:sp>
        <p:nvSpPr>
          <p:cNvPr id="7" name="Rectangle 5"/>
          <p:cNvSpPr>
            <a:spLocks noGrp="1" noChangeArrowheads="1"/>
          </p:cNvSpPr>
          <p:nvPr>
            <p:ph type="ftr" sz="quarter" idx="11"/>
          </p:nvPr>
        </p:nvSpPr>
        <p:spPr>
          <a:ln/>
        </p:spPr>
        <p:txBody>
          <a:bodyPr/>
          <a:lstStyle>
            <a:lvl1pPr>
              <a:defRPr/>
            </a:lvl1pPr>
          </a:lstStyle>
          <a:p>
            <a:pPr>
              <a:defRPr/>
            </a:pPr>
            <a:endParaRPr lang="es-ES"/>
          </a:p>
        </p:txBody>
      </p:sp>
      <p:sp>
        <p:nvSpPr>
          <p:cNvPr id="8" name="Rectangle 6"/>
          <p:cNvSpPr>
            <a:spLocks noGrp="1" noChangeArrowheads="1"/>
          </p:cNvSpPr>
          <p:nvPr>
            <p:ph type="sldNum" sz="quarter" idx="12"/>
          </p:nvPr>
        </p:nvSpPr>
        <p:spPr>
          <a:ln/>
        </p:spPr>
        <p:txBody>
          <a:bodyPr/>
          <a:lstStyle>
            <a:lvl1pPr>
              <a:defRPr/>
            </a:lvl1pPr>
          </a:lstStyle>
          <a:p>
            <a:pPr>
              <a:defRPr/>
            </a:pPr>
            <a:fld id="{0C1A83AD-35A0-48C2-8EAE-C6FA3EC94076}" type="slidenum">
              <a:rPr lang="es-ES"/>
              <a:pPr>
                <a:defRPr/>
              </a:pPr>
              <a:t>‹Nº›</a:t>
            </a:fld>
            <a:endParaRPr lang="es-E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Only" preserve="1">
  <p:cSld name="Contenido">
    <p:spTree>
      <p:nvGrpSpPr>
        <p:cNvPr id="1" name=""/>
        <p:cNvGrpSpPr/>
        <p:nvPr/>
      </p:nvGrpSpPr>
      <p:grpSpPr>
        <a:xfrm>
          <a:off x="0" y="0"/>
          <a:ext cx="0" cy="0"/>
          <a:chOff x="0" y="0"/>
          <a:chExt cx="0" cy="0"/>
        </a:xfrm>
      </p:grpSpPr>
      <p:sp>
        <p:nvSpPr>
          <p:cNvPr id="2" name="Marcador de contenido 1"/>
          <p:cNvSpPr>
            <a:spLocks noGrp="1"/>
          </p:cNvSpPr>
          <p:nvPr>
            <p:ph/>
          </p:nvPr>
        </p:nvSpPr>
        <p:spPr>
          <a:xfrm>
            <a:off x="685800" y="609600"/>
            <a:ext cx="7772400" cy="54864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3" name="Rectangle 4"/>
          <p:cNvSpPr>
            <a:spLocks noGrp="1" noChangeArrowheads="1"/>
          </p:cNvSpPr>
          <p:nvPr>
            <p:ph type="dt" sz="half" idx="10"/>
          </p:nvPr>
        </p:nvSpPr>
        <p:spPr>
          <a:ln/>
        </p:spPr>
        <p:txBody>
          <a:bodyPr/>
          <a:lstStyle>
            <a:lvl1pPr>
              <a:defRPr/>
            </a:lvl1pPr>
          </a:lstStyle>
          <a:p>
            <a:pPr>
              <a:defRPr/>
            </a:pPr>
            <a:endParaRPr lang="es-ES"/>
          </a:p>
        </p:txBody>
      </p:sp>
      <p:sp>
        <p:nvSpPr>
          <p:cNvPr id="4" name="Rectangle 5"/>
          <p:cNvSpPr>
            <a:spLocks noGrp="1" noChangeArrowheads="1"/>
          </p:cNvSpPr>
          <p:nvPr>
            <p:ph type="ftr" sz="quarter" idx="11"/>
          </p:nvPr>
        </p:nvSpPr>
        <p:spPr>
          <a:ln/>
        </p:spPr>
        <p:txBody>
          <a:bodyPr/>
          <a:lstStyle>
            <a:lvl1pPr>
              <a:defRPr/>
            </a:lvl1pPr>
          </a:lstStyle>
          <a:p>
            <a:pPr>
              <a:defRPr/>
            </a:pPr>
            <a:endParaRPr lang="es-ES"/>
          </a:p>
        </p:txBody>
      </p:sp>
      <p:sp>
        <p:nvSpPr>
          <p:cNvPr id="5" name="Rectangle 6"/>
          <p:cNvSpPr>
            <a:spLocks noGrp="1" noChangeArrowheads="1"/>
          </p:cNvSpPr>
          <p:nvPr>
            <p:ph type="sldNum" sz="quarter" idx="12"/>
          </p:nvPr>
        </p:nvSpPr>
        <p:spPr>
          <a:ln/>
        </p:spPr>
        <p:txBody>
          <a:bodyPr/>
          <a:lstStyle>
            <a:lvl1pPr>
              <a:defRPr/>
            </a:lvl1pPr>
          </a:lstStyle>
          <a:p>
            <a:pPr>
              <a:defRPr/>
            </a:pPr>
            <a:fld id="{A1A40187-DDB0-4501-8430-017B01A43717}"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25A7FF"/>
            </a:gs>
            <a:gs pos="100000">
              <a:schemeClr val="bg2">
                <a:shade val="30000"/>
                <a:satMod val="20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a:t>Haga clic para modificar el estilo de título del patrón</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atin typeface="+mn-lt"/>
              </a:defRPr>
            </a:lvl1pPr>
          </a:lstStyle>
          <a:p>
            <a:pPr>
              <a:defRPr/>
            </a:pPr>
            <a:endParaRPr lang="es-E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a:latin typeface="+mn-lt"/>
              </a:defRPr>
            </a:lvl1pPr>
          </a:lstStyle>
          <a:p>
            <a:pPr>
              <a:defRPr/>
            </a:pPr>
            <a:endParaRPr lang="es-E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latin typeface="+mn-lt"/>
              </a:defRPr>
            </a:lvl1pPr>
          </a:lstStyle>
          <a:p>
            <a:pPr>
              <a:defRPr/>
            </a:pPr>
            <a:fld id="{08C75106-2DC8-4F31-917B-E7A660F87B75}" type="slidenum">
              <a:rPr lang="es-ES"/>
              <a:pPr>
                <a:defRPr/>
              </a:pPr>
              <a:t>‹Nº›</a:t>
            </a:fld>
            <a:endParaRPr lang="es-ES"/>
          </a:p>
        </p:txBody>
      </p:sp>
    </p:spTree>
  </p:cSld>
  <p:clrMap bg1="dk1" tx1="lt1" bg2="dk2" tx2="lt2" accent1="accent1" accent2="accent2" accent3="accent3" accent4="accent4" accent5="accent5" accent6="accent6" hlink="hlink" folHlink="folHlink"/>
  <p:sldLayoutIdLst>
    <p:sldLayoutId id="2147483664" r:id="rId1"/>
    <p:sldLayoutId id="2147483663" r:id="rId2"/>
    <p:sldLayoutId id="2147483662" r:id="rId3"/>
    <p:sldLayoutId id="2147483661" r:id="rId4"/>
    <p:sldLayoutId id="2147483660" r:id="rId5"/>
    <p:sldLayoutId id="2147483659" r:id="rId6"/>
    <p:sldLayoutId id="2147483658" r:id="rId7"/>
    <p:sldLayoutId id="2147483657" r:id="rId8"/>
    <p:sldLayoutId id="2147483656" r:id="rId9"/>
    <p:sldLayoutId id="2147483655" r:id="rId10"/>
    <p:sldLayoutId id="2147483654" r:id="rId11"/>
    <p:sldLayoutId id="2147483653" r:id="rId12"/>
    <p:sldLayoutId id="2147483652" r:id="rId13"/>
    <p:sldLayoutId id="2147483651" r:id="rId14"/>
    <p:sldLayoutId id="2147483650" r:id="rId15"/>
    <p:sldLayoutId id="2147483649" r:id="rId16"/>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7.png"/><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image" Target="../media/image6.gif"/><Relationship Id="rId5" Type="http://schemas.openxmlformats.org/officeDocument/2006/relationships/image" Target="../media/image5.jpe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0.png"/><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6.gif"/><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image" Target="../media/image12.png"/><Relationship Id="rId5" Type="http://schemas.openxmlformats.org/officeDocument/2006/relationships/image" Target="../media/image6.gif"/><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3.png"/><Relationship Id="rId2" Type="http://schemas.openxmlformats.org/officeDocument/2006/relationships/audio" Target="../media/media5.WAV"/><Relationship Id="rId1" Type="http://schemas.microsoft.com/office/2007/relationships/media" Target="../media/media5.WAV"/><Relationship Id="rId6" Type="http://schemas.openxmlformats.org/officeDocument/2006/relationships/image" Target="../media/image6.gif"/><Relationship Id="rId5" Type="http://schemas.openxmlformats.org/officeDocument/2006/relationships/image" Target="../media/image11.jpeg"/><Relationship Id="rId4"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6" Type="http://schemas.openxmlformats.org/officeDocument/2006/relationships/image" Target="../media/image15.png"/><Relationship Id="rId5" Type="http://schemas.openxmlformats.org/officeDocument/2006/relationships/image" Target="../media/image6.gif"/><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6.png"/><Relationship Id="rId2" Type="http://schemas.openxmlformats.org/officeDocument/2006/relationships/audio" Target="../media/media7.WAV"/><Relationship Id="rId1" Type="http://schemas.microsoft.com/office/2007/relationships/media" Target="../media/media7.WAV"/><Relationship Id="rId6" Type="http://schemas.openxmlformats.org/officeDocument/2006/relationships/image" Target="../media/image6.gif"/><Relationship Id="rId5" Type="http://schemas.openxmlformats.org/officeDocument/2006/relationships/image" Target="../media/image11.jpeg"/><Relationship Id="rId4"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WAV"/><Relationship Id="rId1" Type="http://schemas.microsoft.com/office/2007/relationships/media" Target="../media/media8.WAV"/><Relationship Id="rId5" Type="http://schemas.openxmlformats.org/officeDocument/2006/relationships/image" Target="../media/image18.pn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20.png"/><Relationship Id="rId2" Type="http://schemas.openxmlformats.org/officeDocument/2006/relationships/audio" Target="../media/media9.WAV"/><Relationship Id="rId1" Type="http://schemas.microsoft.com/office/2007/relationships/media" Target="../media/media9.WAV"/><Relationship Id="rId6" Type="http://schemas.openxmlformats.org/officeDocument/2006/relationships/image" Target="../media/image6.gif"/><Relationship Id="rId5" Type="http://schemas.openxmlformats.org/officeDocument/2006/relationships/image" Target="../media/image19.jpeg"/><Relationship Id="rId4"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22.png"/><Relationship Id="rId2" Type="http://schemas.openxmlformats.org/officeDocument/2006/relationships/audio" Target="../media/media10.WAV"/><Relationship Id="rId1" Type="http://schemas.microsoft.com/office/2007/relationships/media" Target="../media/media10.WAV"/><Relationship Id="rId6" Type="http://schemas.openxmlformats.org/officeDocument/2006/relationships/image" Target="../media/image6.gif"/><Relationship Id="rId5" Type="http://schemas.openxmlformats.org/officeDocument/2006/relationships/image" Target="../media/image21.jpeg"/><Relationship Id="rId4"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6.gif"/></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5.png"/><Relationship Id="rId2" Type="http://schemas.openxmlformats.org/officeDocument/2006/relationships/audio" Target="../media/media11.WAV"/><Relationship Id="rId1" Type="http://schemas.microsoft.com/office/2007/relationships/media" Target="../media/media11.WAV"/><Relationship Id="rId6" Type="http://schemas.openxmlformats.org/officeDocument/2006/relationships/image" Target="../media/image6.gif"/><Relationship Id="rId5" Type="http://schemas.openxmlformats.org/officeDocument/2006/relationships/image" Target="../media/image24.jpeg"/><Relationship Id="rId4" Type="http://schemas.openxmlformats.org/officeDocument/2006/relationships/notesSlide" Target="../notesSlides/notesSlide7.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6.gif"/></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27.png"/><Relationship Id="rId2" Type="http://schemas.openxmlformats.org/officeDocument/2006/relationships/audio" Target="../media/media12.WAV"/><Relationship Id="rId1" Type="http://schemas.microsoft.com/office/2007/relationships/media" Target="../media/media12.WAV"/><Relationship Id="rId6" Type="http://schemas.openxmlformats.org/officeDocument/2006/relationships/image" Target="../media/image6.gif"/><Relationship Id="rId5" Type="http://schemas.openxmlformats.org/officeDocument/2006/relationships/image" Target="../media/image26.jpeg"/><Relationship Id="rId4" Type="http://schemas.openxmlformats.org/officeDocument/2006/relationships/notesSlide" Target="../notesSlides/notesSlide9.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29.png"/><Relationship Id="rId2" Type="http://schemas.openxmlformats.org/officeDocument/2006/relationships/audio" Target="../media/media13.WAV"/><Relationship Id="rId1" Type="http://schemas.microsoft.com/office/2007/relationships/media" Target="../media/media13.WAV"/><Relationship Id="rId6" Type="http://schemas.openxmlformats.org/officeDocument/2006/relationships/image" Target="../media/image6.gif"/><Relationship Id="rId5" Type="http://schemas.openxmlformats.org/officeDocument/2006/relationships/image" Target="../media/image28.jpeg"/><Relationship Id="rId4" Type="http://schemas.openxmlformats.org/officeDocument/2006/relationships/notesSlide" Target="../notesSlides/notesSlide10.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29.png"/><Relationship Id="rId2" Type="http://schemas.openxmlformats.org/officeDocument/2006/relationships/audio" Target="../media/media14.WAV"/><Relationship Id="rId1" Type="http://schemas.microsoft.com/office/2007/relationships/media" Target="../media/media14.WAV"/><Relationship Id="rId6" Type="http://schemas.openxmlformats.org/officeDocument/2006/relationships/image" Target="../media/image6.gif"/><Relationship Id="rId5" Type="http://schemas.openxmlformats.org/officeDocument/2006/relationships/image" Target="../media/image30.jpeg"/><Relationship Id="rId4" Type="http://schemas.openxmlformats.org/officeDocument/2006/relationships/notesSlide" Target="../notesSlides/notesSlide11.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2.png"/><Relationship Id="rId2" Type="http://schemas.openxmlformats.org/officeDocument/2006/relationships/audio" Target="../media/media15.WAV"/><Relationship Id="rId1" Type="http://schemas.microsoft.com/office/2007/relationships/media" Target="../media/media15.WAV"/><Relationship Id="rId6" Type="http://schemas.openxmlformats.org/officeDocument/2006/relationships/image" Target="../media/image6.gif"/><Relationship Id="rId5" Type="http://schemas.openxmlformats.org/officeDocument/2006/relationships/image" Target="../media/image31.jpeg"/><Relationship Id="rId4" Type="http://schemas.openxmlformats.org/officeDocument/2006/relationships/notesSlide" Target="../notesSlides/notesSlide12.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6.gif"/></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29.png"/><Relationship Id="rId2" Type="http://schemas.openxmlformats.org/officeDocument/2006/relationships/audio" Target="../media/media16.WAV"/><Relationship Id="rId1" Type="http://schemas.microsoft.com/office/2007/relationships/media" Target="../media/media16.WAV"/><Relationship Id="rId6" Type="http://schemas.openxmlformats.org/officeDocument/2006/relationships/image" Target="../media/image6.gif"/><Relationship Id="rId5" Type="http://schemas.openxmlformats.org/officeDocument/2006/relationships/image" Target="../media/image33.jpeg"/><Relationship Id="rId4" Type="http://schemas.openxmlformats.org/officeDocument/2006/relationships/notesSlide" Target="../notesSlides/notesSlide14.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29.png"/><Relationship Id="rId2" Type="http://schemas.openxmlformats.org/officeDocument/2006/relationships/audio" Target="../media/media17.WAV"/><Relationship Id="rId1" Type="http://schemas.microsoft.com/office/2007/relationships/media" Target="../media/media17.WAV"/><Relationship Id="rId6" Type="http://schemas.openxmlformats.org/officeDocument/2006/relationships/image" Target="../media/image6.gif"/><Relationship Id="rId5" Type="http://schemas.openxmlformats.org/officeDocument/2006/relationships/image" Target="../media/image34.jpeg"/><Relationship Id="rId4" Type="http://schemas.openxmlformats.org/officeDocument/2006/relationships/notesSlide" Target="../notesSlides/notesSlide15.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29.png"/><Relationship Id="rId2" Type="http://schemas.openxmlformats.org/officeDocument/2006/relationships/audio" Target="../media/media18.WAV"/><Relationship Id="rId1" Type="http://schemas.microsoft.com/office/2007/relationships/media" Target="../media/media18.WAV"/><Relationship Id="rId6" Type="http://schemas.openxmlformats.org/officeDocument/2006/relationships/image" Target="../media/image6.gif"/><Relationship Id="rId5" Type="http://schemas.openxmlformats.org/officeDocument/2006/relationships/image" Target="../media/image35.jpeg"/><Relationship Id="rId4" Type="http://schemas.openxmlformats.org/officeDocument/2006/relationships/notesSlide" Target="../notesSlides/notesSlide16.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37.png"/><Relationship Id="rId2" Type="http://schemas.openxmlformats.org/officeDocument/2006/relationships/audio" Target="../media/media19.WAV"/><Relationship Id="rId1" Type="http://schemas.microsoft.com/office/2007/relationships/media" Target="../media/media19.WAV"/><Relationship Id="rId6" Type="http://schemas.openxmlformats.org/officeDocument/2006/relationships/image" Target="../media/image6.gif"/><Relationship Id="rId5" Type="http://schemas.openxmlformats.org/officeDocument/2006/relationships/image" Target="../media/image36.jpeg"/><Relationship Id="rId4" Type="http://schemas.openxmlformats.org/officeDocument/2006/relationships/notesSlide" Target="../notesSlides/notesSlide17.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29.png"/><Relationship Id="rId2" Type="http://schemas.openxmlformats.org/officeDocument/2006/relationships/audio" Target="../media/media20.WAV"/><Relationship Id="rId1" Type="http://schemas.microsoft.com/office/2007/relationships/media" Target="../media/media20.WAV"/><Relationship Id="rId6" Type="http://schemas.openxmlformats.org/officeDocument/2006/relationships/image" Target="../media/image6.gif"/><Relationship Id="rId5" Type="http://schemas.openxmlformats.org/officeDocument/2006/relationships/image" Target="../media/image38.jpeg"/><Relationship Id="rId4" Type="http://schemas.openxmlformats.org/officeDocument/2006/relationships/notesSlide" Target="../notesSlides/notesSlide18.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40.png"/><Relationship Id="rId2" Type="http://schemas.openxmlformats.org/officeDocument/2006/relationships/audio" Target="../media/media21.WAV"/><Relationship Id="rId1" Type="http://schemas.microsoft.com/office/2007/relationships/media" Target="../media/media21.WAV"/><Relationship Id="rId6" Type="http://schemas.openxmlformats.org/officeDocument/2006/relationships/image" Target="../media/image6.gif"/><Relationship Id="rId5" Type="http://schemas.openxmlformats.org/officeDocument/2006/relationships/image" Target="../media/image39.jpeg"/><Relationship Id="rId4" Type="http://schemas.openxmlformats.org/officeDocument/2006/relationships/notesSlide" Target="../notesSlides/notesSlide19.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2.png"/><Relationship Id="rId2" Type="http://schemas.openxmlformats.org/officeDocument/2006/relationships/audio" Target="../media/media22.WAV"/><Relationship Id="rId1" Type="http://schemas.microsoft.com/office/2007/relationships/media" Target="../media/media22.WAV"/><Relationship Id="rId6" Type="http://schemas.openxmlformats.org/officeDocument/2006/relationships/image" Target="../media/image6.gif"/><Relationship Id="rId5" Type="http://schemas.openxmlformats.org/officeDocument/2006/relationships/image" Target="../media/image41.jpeg"/><Relationship Id="rId4" Type="http://schemas.openxmlformats.org/officeDocument/2006/relationships/notesSlide" Target="../notesSlides/notesSlide20.xml"/></Relationships>
</file>

<file path=ppt/slides/_rels/slide2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6.gif"/></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44.png"/><Relationship Id="rId2" Type="http://schemas.openxmlformats.org/officeDocument/2006/relationships/audio" Target="../media/media23.WAV"/><Relationship Id="rId1" Type="http://schemas.microsoft.com/office/2007/relationships/media" Target="../media/media23.WAV"/><Relationship Id="rId6" Type="http://schemas.openxmlformats.org/officeDocument/2006/relationships/image" Target="../media/image6.gif"/><Relationship Id="rId5" Type="http://schemas.openxmlformats.org/officeDocument/2006/relationships/image" Target="../media/image43.jpeg"/><Relationship Id="rId4" Type="http://schemas.openxmlformats.org/officeDocument/2006/relationships/notesSlide" Target="../notesSlides/notesSlide2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44.png"/><Relationship Id="rId2" Type="http://schemas.openxmlformats.org/officeDocument/2006/relationships/audio" Target="../media/media24.WAV"/><Relationship Id="rId1" Type="http://schemas.microsoft.com/office/2007/relationships/media" Target="../media/media24.WAV"/><Relationship Id="rId6" Type="http://schemas.openxmlformats.org/officeDocument/2006/relationships/image" Target="../media/image6.gif"/><Relationship Id="rId5" Type="http://schemas.openxmlformats.org/officeDocument/2006/relationships/image" Target="../media/image45.jpeg"/><Relationship Id="rId4" Type="http://schemas.openxmlformats.org/officeDocument/2006/relationships/notesSlide" Target="../notesSlides/notesSlide23.xml"/></Relationships>
</file>

<file path=ppt/slides/_rels/slide2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6.gif"/></Relationships>
</file>

<file path=ppt/slides/_rels/slide3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6.gif"/></Relationships>
</file>

<file path=ppt/slides/_rels/slide3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6.gif"/></Relationships>
</file>

<file path=ppt/slides/_rels/slide3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6.gif"/></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5.WAV"/><Relationship Id="rId1" Type="http://schemas.microsoft.com/office/2007/relationships/media" Target="../media/media25.WAV"/><Relationship Id="rId5" Type="http://schemas.openxmlformats.org/officeDocument/2006/relationships/image" Target="../media/image47.png"/><Relationship Id="rId4" Type="http://schemas.openxmlformats.org/officeDocument/2006/relationships/image" Target="../media/image4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1 Título"/>
          <p:cNvSpPr>
            <a:spLocks noGrp="1"/>
          </p:cNvSpPr>
          <p:nvPr>
            <p:ph type="title"/>
          </p:nvPr>
        </p:nvSpPr>
        <p:spPr>
          <a:xfrm>
            <a:off x="1979712" y="-243408"/>
            <a:ext cx="7164288" cy="1440161"/>
          </a:xfrm>
        </p:spPr>
        <p:txBody>
          <a:bodyPr/>
          <a:lstStyle/>
          <a:p>
            <a:pPr algn="r"/>
            <a:r>
              <a:rPr lang="es-ES" sz="2800" b="1" dirty="0">
                <a:latin typeface="Arial Narrow"/>
                <a:cs typeface="Arial Narrow"/>
              </a:rPr>
              <a:t>Curso</a:t>
            </a:r>
            <a:br>
              <a:rPr lang="es-ES_tradnl" sz="2800" dirty="0">
                <a:latin typeface="Arial Narrow"/>
                <a:cs typeface="Arial Narrow"/>
              </a:rPr>
            </a:br>
            <a:r>
              <a:rPr lang="es-ES" sz="2000" b="1" dirty="0">
                <a:latin typeface="Arial Narrow"/>
                <a:cs typeface="Arial Narrow"/>
              </a:rPr>
              <a:t> “Objetivos de Desarrollo Sostenible: una venta de oportunidades. </a:t>
            </a:r>
            <a:br>
              <a:rPr lang="es-ES_tradnl" sz="2000" dirty="0">
                <a:latin typeface="Arial Narrow"/>
                <a:cs typeface="Arial Narrow"/>
              </a:rPr>
            </a:br>
            <a:r>
              <a:rPr lang="es-ES" sz="2000" b="1" dirty="0">
                <a:latin typeface="Arial Narrow"/>
                <a:cs typeface="Arial Narrow"/>
              </a:rPr>
              <a:t>Características, seguimiento y aplicación de una agenda universal”</a:t>
            </a:r>
            <a:endParaRPr lang="es-ES_tradnl" sz="2000" dirty="0">
              <a:latin typeface="Arial Narrow"/>
              <a:cs typeface="Arial Narrow"/>
            </a:endParaRPr>
          </a:p>
        </p:txBody>
      </p:sp>
      <p:pic>
        <p:nvPicPr>
          <p:cNvPr id="21507" name="Picture 2" descr="C:\Users\Rubén\Desktop\goals-wheel-solid.png"/>
          <p:cNvPicPr>
            <a:picLocks noChangeAspect="1" noChangeArrowheads="1"/>
          </p:cNvPicPr>
          <p:nvPr/>
        </p:nvPicPr>
        <p:blipFill>
          <a:blip r:embed="rId4" cstate="print"/>
          <a:srcRect/>
          <a:stretch>
            <a:fillRect/>
          </a:stretch>
        </p:blipFill>
        <p:spPr bwMode="auto">
          <a:xfrm>
            <a:off x="179388" y="693167"/>
            <a:ext cx="2663825" cy="2663825"/>
          </a:xfrm>
          <a:prstGeom prst="rect">
            <a:avLst/>
          </a:prstGeom>
          <a:noFill/>
          <a:ln w="9525">
            <a:noFill/>
            <a:miter lim="800000"/>
            <a:headEnd/>
            <a:tailEnd/>
          </a:ln>
        </p:spPr>
      </p:pic>
      <p:sp>
        <p:nvSpPr>
          <p:cNvPr id="2" name="Marcador de contenido 1"/>
          <p:cNvSpPr>
            <a:spLocks noGrp="1"/>
          </p:cNvSpPr>
          <p:nvPr>
            <p:ph idx="1"/>
          </p:nvPr>
        </p:nvSpPr>
        <p:spPr>
          <a:xfrm>
            <a:off x="755576" y="2852936"/>
            <a:ext cx="7846640" cy="1951856"/>
          </a:xfrm>
        </p:spPr>
        <p:txBody>
          <a:bodyPr/>
          <a:lstStyle/>
          <a:p>
            <a:pPr algn="ctr">
              <a:buNone/>
            </a:pPr>
            <a:r>
              <a:rPr lang="es-ES" b="1" dirty="0">
                <a:solidFill>
                  <a:srgbClr val="CFE3FF"/>
                </a:solidFill>
                <a:latin typeface="Arial Narrow" pitchFamily="34" charset="0"/>
                <a:cs typeface="Aharoni" pitchFamily="2" charset="-79"/>
              </a:rPr>
              <a:t>MÓDULO 2:</a:t>
            </a:r>
          </a:p>
          <a:p>
            <a:pPr algn="ctr">
              <a:buNone/>
            </a:pPr>
            <a:r>
              <a:rPr lang="es-ES" b="1" dirty="0">
                <a:solidFill>
                  <a:srgbClr val="CFE3FF"/>
                </a:solidFill>
                <a:latin typeface="Arial Narrow" pitchFamily="34" charset="0"/>
                <a:cs typeface="Aharoni" pitchFamily="2" charset="-79"/>
              </a:rPr>
              <a:t>LA AGENDA 2030 Y LOS OBJETIVOS DE DESARROLLO SOSTENIBLE</a:t>
            </a:r>
          </a:p>
          <a:p>
            <a:endParaRPr lang="es-ES" dirty="0"/>
          </a:p>
        </p:txBody>
      </p:sp>
      <p:pic>
        <p:nvPicPr>
          <p:cNvPr id="7" name="Imagen 6" descr="Resultado de imagen de logo coordinadora de ongd españa"/>
          <p:cNvPicPr/>
          <p:nvPr/>
        </p:nvPicPr>
        <p:blipFill>
          <a:blip r:embed="rId5" cstate="print"/>
          <a:srcRect/>
          <a:stretch>
            <a:fillRect/>
          </a:stretch>
        </p:blipFill>
        <p:spPr bwMode="auto">
          <a:xfrm>
            <a:off x="4644008" y="5013176"/>
            <a:ext cx="2520280" cy="1080120"/>
          </a:xfrm>
          <a:prstGeom prst="rect">
            <a:avLst/>
          </a:prstGeom>
          <a:noFill/>
          <a:ln w="9525">
            <a:noFill/>
            <a:miter lim="800000"/>
            <a:headEnd/>
            <a:tailEnd/>
          </a:ln>
        </p:spPr>
      </p:pic>
      <p:pic>
        <p:nvPicPr>
          <p:cNvPr id="8" name="Picture 7" descr="LOGO UNESCO ETXEA"/>
          <p:cNvPicPr>
            <a:picLocks noChangeAspect="1" noChangeArrowheads="1"/>
          </p:cNvPicPr>
          <p:nvPr/>
        </p:nvPicPr>
        <p:blipFill>
          <a:blip r:embed="rId6" cstate="print"/>
          <a:srcRect/>
          <a:stretch>
            <a:fillRect/>
          </a:stretch>
        </p:blipFill>
        <p:spPr bwMode="auto">
          <a:xfrm>
            <a:off x="2195737" y="5019527"/>
            <a:ext cx="2088232" cy="1090160"/>
          </a:xfrm>
          <a:prstGeom prst="rect">
            <a:avLst/>
          </a:prstGeom>
          <a:noFill/>
          <a:ln w="9525">
            <a:noFill/>
            <a:miter lim="800000"/>
            <a:headEnd/>
            <a:tailEnd/>
          </a:ln>
        </p:spPr>
      </p:pic>
      <p:pic>
        <p:nvPicPr>
          <p:cNvPr id="13" name="Sonido grabad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cstate="print"/>
          <a:stretch>
            <a:fillRect/>
          </a:stretch>
        </p:blipFill>
        <p:spPr>
          <a:xfrm>
            <a:off x="8388424" y="5805264"/>
            <a:ext cx="304800" cy="304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2527" fill="hold"/>
                                        <p:tgtEl>
                                          <p:spTgt spid="13"/>
                                        </p:tgtEl>
                                      </p:cBhvr>
                                    </p:cmd>
                                  </p:childTnLst>
                                </p:cTn>
                              </p:par>
                            </p:childTnLst>
                          </p:cTn>
                        </p:par>
                      </p:childTnLst>
                    </p:cTn>
                  </p:par>
                </p:childTnLst>
              </p:cTn>
              <p:nextCondLst>
                <p:cond evt="onClick" delay="0">
                  <p:tgtEl>
                    <p:spTgt spid="13"/>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5 CuadroTexto"/>
          <p:cNvSpPr txBox="1">
            <a:spLocks noChangeArrowheads="1"/>
          </p:cNvSpPr>
          <p:nvPr/>
        </p:nvSpPr>
        <p:spPr bwMode="auto">
          <a:xfrm>
            <a:off x="1042988" y="1268413"/>
            <a:ext cx="7643812" cy="366712"/>
          </a:xfrm>
          <a:prstGeom prst="rect">
            <a:avLst/>
          </a:prstGeom>
          <a:noFill/>
          <a:ln w="9525">
            <a:noFill/>
            <a:miter lim="800000"/>
            <a:headEnd/>
            <a:tailEnd/>
          </a:ln>
        </p:spPr>
        <p:txBody>
          <a:bodyPr>
            <a:spAutoFit/>
          </a:bodyPr>
          <a:lstStyle/>
          <a:p>
            <a:pPr marL="265113" indent="-265113">
              <a:buClr>
                <a:srgbClr val="C00000"/>
              </a:buClr>
              <a:buFont typeface="Wingdings" pitchFamily="2" charset="2"/>
              <a:buNone/>
            </a:pPr>
            <a:r>
              <a:rPr lang="es-ES" b="1">
                <a:latin typeface="Calibri" pitchFamily="34" charset="0"/>
              </a:rPr>
              <a:t>	</a:t>
            </a:r>
          </a:p>
        </p:txBody>
      </p:sp>
      <p:sp>
        <p:nvSpPr>
          <p:cNvPr id="23554" name="5 CuadroTexto"/>
          <p:cNvSpPr txBox="1">
            <a:spLocks noChangeArrowheads="1"/>
          </p:cNvSpPr>
          <p:nvPr/>
        </p:nvSpPr>
        <p:spPr bwMode="auto">
          <a:xfrm>
            <a:off x="539750" y="1412875"/>
            <a:ext cx="3024188" cy="792163"/>
          </a:xfrm>
          <a:prstGeom prst="rect">
            <a:avLst/>
          </a:prstGeom>
          <a:noFill/>
          <a:ln w="9525">
            <a:noFill/>
            <a:miter lim="800000"/>
            <a:headEnd/>
            <a:tailEnd/>
          </a:ln>
        </p:spPr>
        <p:txBody>
          <a:bodyPr/>
          <a:lstStyle/>
          <a:p>
            <a:pPr marL="265113" indent="-265113"/>
            <a:r>
              <a:rPr lang="es-ES" sz="2400" b="1">
                <a:solidFill>
                  <a:srgbClr val="CCECFF"/>
                </a:solidFill>
                <a:latin typeface="Arial Narrow" pitchFamily="34" charset="0"/>
              </a:rPr>
              <a:t>Lugar de partida</a:t>
            </a:r>
          </a:p>
        </p:txBody>
      </p:sp>
      <p:sp>
        <p:nvSpPr>
          <p:cNvPr id="23555" name="Text Box 7"/>
          <p:cNvSpPr txBox="1">
            <a:spLocks noChangeArrowheads="1"/>
          </p:cNvSpPr>
          <p:nvPr/>
        </p:nvSpPr>
        <p:spPr bwMode="auto">
          <a:xfrm>
            <a:off x="539750" y="2708275"/>
            <a:ext cx="7921625" cy="3478213"/>
          </a:xfrm>
          <a:prstGeom prst="rect">
            <a:avLst/>
          </a:prstGeom>
          <a:noFill/>
          <a:ln w="9525">
            <a:noFill/>
            <a:miter lim="800000"/>
            <a:headEnd/>
            <a:tailEnd/>
          </a:ln>
        </p:spPr>
        <p:txBody>
          <a:bodyPr>
            <a:spAutoFit/>
          </a:bodyPr>
          <a:lstStyle/>
          <a:p>
            <a:pPr marL="342900" indent="-342900">
              <a:spcBef>
                <a:spcPct val="50000"/>
              </a:spcBef>
            </a:pPr>
            <a:r>
              <a:rPr lang="es-ES" sz="2000">
                <a:solidFill>
                  <a:srgbClr val="FFFFFF"/>
                </a:solidFill>
                <a:latin typeface="Arial Narrow" pitchFamily="34" charset="0"/>
              </a:rPr>
              <a:t>Dos vías:</a:t>
            </a:r>
          </a:p>
          <a:p>
            <a:pPr marL="342900" indent="-342900">
              <a:spcBef>
                <a:spcPct val="50000"/>
              </a:spcBef>
              <a:buFontTx/>
              <a:buChar char="-"/>
            </a:pPr>
            <a:endParaRPr lang="es-ES" sz="2000">
              <a:solidFill>
                <a:srgbClr val="FFFFFF"/>
              </a:solidFill>
              <a:latin typeface="Arial Narrow" pitchFamily="34" charset="0"/>
            </a:endParaRPr>
          </a:p>
          <a:p>
            <a:pPr marL="342900" indent="-342900">
              <a:buFontTx/>
              <a:buAutoNum type="arabicPeriod"/>
            </a:pPr>
            <a:r>
              <a:rPr lang="es-ES" sz="2000">
                <a:solidFill>
                  <a:srgbClr val="FFFFFF"/>
                </a:solidFill>
                <a:latin typeface="Arial Narrow" pitchFamily="34" charset="0"/>
              </a:rPr>
              <a:t>Las discusiones lideradas por el Secretario General de las Naciones Unidas sobre qué debe reemplazar a los ODM, apoyado en consultas globales con múltiples partes interesadas (la llamada “vía post-ODM”)</a:t>
            </a:r>
          </a:p>
          <a:p>
            <a:pPr marL="342900" indent="-342900"/>
            <a:endParaRPr lang="es-ES" sz="2000">
              <a:solidFill>
                <a:srgbClr val="FFFFFF"/>
              </a:solidFill>
              <a:latin typeface="Arial Narrow" pitchFamily="34" charset="0"/>
            </a:endParaRPr>
          </a:p>
          <a:p>
            <a:pPr marL="342900" indent="-342900"/>
            <a:r>
              <a:rPr lang="es-ES" sz="2000">
                <a:solidFill>
                  <a:srgbClr val="FFFFFF"/>
                </a:solidFill>
                <a:latin typeface="Arial Narrow" pitchFamily="34" charset="0"/>
              </a:rPr>
              <a:t>2. El proceso intergubernamental liderado por los Estados miembros (Asamblea General de las Naciones Unidas) para el desarrollo de los ODS (la llamada “vía post-Rio+20”, o “vía de los ODS”)</a:t>
            </a:r>
          </a:p>
          <a:p>
            <a:pPr marL="342900" indent="-342900">
              <a:spcBef>
                <a:spcPct val="50000"/>
              </a:spcBef>
              <a:buFontTx/>
              <a:buChar char="-"/>
            </a:pPr>
            <a:endParaRPr lang="es-ES" sz="2000">
              <a:solidFill>
                <a:srgbClr val="FFFFFF"/>
              </a:solidFill>
            </a:endParaRPr>
          </a:p>
        </p:txBody>
      </p:sp>
      <p:sp>
        <p:nvSpPr>
          <p:cNvPr id="23556" name="1 Título"/>
          <p:cNvSpPr>
            <a:spLocks/>
          </p:cNvSpPr>
          <p:nvPr/>
        </p:nvSpPr>
        <p:spPr bwMode="auto">
          <a:xfrm>
            <a:off x="0" y="0"/>
            <a:ext cx="9144000" cy="836613"/>
          </a:xfrm>
          <a:prstGeom prst="rect">
            <a:avLst/>
          </a:prstGeom>
          <a:noFill/>
          <a:ln w="9525">
            <a:noFill/>
            <a:miter lim="800000"/>
            <a:headEnd/>
            <a:tailEnd/>
          </a:ln>
        </p:spPr>
        <p:txBody>
          <a:bodyPr anchor="ctr"/>
          <a:lstStyle/>
          <a:p>
            <a:pPr algn="ctr"/>
            <a:r>
              <a:rPr lang="es-ES" sz="2400" b="1" dirty="0">
                <a:solidFill>
                  <a:schemeClr val="tx2"/>
                </a:solidFill>
                <a:latin typeface="Arial Narrow" pitchFamily="34" charset="0"/>
              </a:rPr>
              <a:t>PROCESO POST-2015</a:t>
            </a:r>
          </a:p>
        </p:txBody>
      </p:sp>
      <p:pic>
        <p:nvPicPr>
          <p:cNvPr id="23557" name="Picture 2" descr="http://www.un.org/spanish/waterforlifedecade/images/news/2015_01_21_negociaciones_intergubernamentales_spa.jpg"/>
          <p:cNvPicPr>
            <a:picLocks noChangeAspect="1" noChangeArrowheads="1"/>
          </p:cNvPicPr>
          <p:nvPr/>
        </p:nvPicPr>
        <p:blipFill>
          <a:blip r:embed="rId5" cstate="print"/>
          <a:srcRect/>
          <a:stretch>
            <a:fillRect/>
          </a:stretch>
        </p:blipFill>
        <p:spPr bwMode="auto">
          <a:xfrm>
            <a:off x="6516688" y="404813"/>
            <a:ext cx="2273300" cy="955675"/>
          </a:xfrm>
          <a:prstGeom prst="rect">
            <a:avLst/>
          </a:prstGeom>
          <a:noFill/>
          <a:ln w="9525">
            <a:noFill/>
            <a:miter lim="800000"/>
            <a:headEnd/>
            <a:tailEnd/>
          </a:ln>
        </p:spPr>
      </p:pic>
      <p:pic>
        <p:nvPicPr>
          <p:cNvPr id="7" name="Imagen 6" descr="C:\01. RUBEN\05. LOGOTIPOS\01. UNESCO Etxea\Alta resolución\Logo_UNESCO_Etxea_transp.gif"/>
          <p:cNvPicPr/>
          <p:nvPr/>
        </p:nvPicPr>
        <p:blipFill>
          <a:blip r:embed="rId6" cstate="print"/>
          <a:srcRect/>
          <a:stretch>
            <a:fillRect/>
          </a:stretch>
        </p:blipFill>
        <p:spPr bwMode="auto">
          <a:xfrm>
            <a:off x="7271792" y="5750135"/>
            <a:ext cx="1872208" cy="1080120"/>
          </a:xfrm>
          <a:prstGeom prst="rect">
            <a:avLst/>
          </a:prstGeom>
          <a:noFill/>
          <a:ln w="9525">
            <a:noFill/>
            <a:miter lim="800000"/>
            <a:headEnd/>
            <a:tailEnd/>
          </a:ln>
        </p:spPr>
      </p:pic>
      <p:pic>
        <p:nvPicPr>
          <p:cNvPr id="8" name="Sonido grabad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cstate="print"/>
          <a:stretch>
            <a:fillRect/>
          </a:stretch>
        </p:blipFill>
        <p:spPr>
          <a:xfrm>
            <a:off x="7740352" y="2420888"/>
            <a:ext cx="304800" cy="304800"/>
          </a:xfrm>
          <a:prstGeom prst="rect">
            <a:avLst/>
          </a:prstGeom>
        </p:spPr>
      </p:pic>
    </p:spTree>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0377" fill="hold"/>
                                        <p:tgtEl>
                                          <p:spTgt spid="8"/>
                                        </p:tgtEl>
                                      </p:cBhvr>
                                    </p:cmd>
                                  </p:childTnLst>
                                </p:cTn>
                              </p:par>
                            </p:childTnLst>
                          </p:cTn>
                        </p:par>
                      </p:childTnLst>
                    </p:cTn>
                  </p:par>
                </p:childTnLst>
              </p:cTn>
              <p:nextCondLst>
                <p:cond evt="onClick" delay="0">
                  <p:tgtEl>
                    <p:spTgt spid="8"/>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AutoShape 6"/>
          <p:cNvSpPr>
            <a:spLocks noChangeArrowheads="1"/>
          </p:cNvSpPr>
          <p:nvPr/>
        </p:nvSpPr>
        <p:spPr bwMode="auto">
          <a:xfrm rot="10800000">
            <a:off x="3419475" y="2420938"/>
            <a:ext cx="2232025" cy="1296987"/>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2160 w 21600"/>
              <a:gd name="T13" fmla="*/ 12343 h 21600"/>
              <a:gd name="T14" fmla="*/ 19440 w 21600"/>
              <a:gd name="T15" fmla="*/ 18514 h 21600"/>
            </a:gdLst>
            <a:ahLst/>
            <a:cxnLst>
              <a:cxn ang="T8">
                <a:pos x="T0" y="T1"/>
              </a:cxn>
              <a:cxn ang="T9">
                <a:pos x="T2" y="T3"/>
              </a:cxn>
              <a:cxn ang="T10">
                <a:pos x="T4" y="T5"/>
              </a:cxn>
              <a:cxn ang="T11">
                <a:pos x="T6" y="T7"/>
              </a:cxn>
            </a:cxnLst>
            <a:rect l="T12" t="T13" r="T14" b="T15"/>
            <a:pathLst>
              <a:path w="21600" h="21600">
                <a:moveTo>
                  <a:pt x="10800" y="0"/>
                </a:moveTo>
                <a:lnTo>
                  <a:pt x="6480" y="6171"/>
                </a:lnTo>
                <a:lnTo>
                  <a:pt x="8640" y="6171"/>
                </a:lnTo>
                <a:lnTo>
                  <a:pt x="8640" y="12343"/>
                </a:lnTo>
                <a:lnTo>
                  <a:pt x="4320" y="12343"/>
                </a:lnTo>
                <a:lnTo>
                  <a:pt x="4320" y="9257"/>
                </a:lnTo>
                <a:lnTo>
                  <a:pt x="0" y="15429"/>
                </a:lnTo>
                <a:lnTo>
                  <a:pt x="4320" y="21600"/>
                </a:lnTo>
                <a:lnTo>
                  <a:pt x="4320" y="18514"/>
                </a:lnTo>
                <a:lnTo>
                  <a:pt x="17280" y="18514"/>
                </a:lnTo>
                <a:lnTo>
                  <a:pt x="17280" y="21600"/>
                </a:lnTo>
                <a:lnTo>
                  <a:pt x="21600" y="15429"/>
                </a:lnTo>
                <a:lnTo>
                  <a:pt x="17280" y="9257"/>
                </a:lnTo>
                <a:lnTo>
                  <a:pt x="17280" y="12343"/>
                </a:lnTo>
                <a:lnTo>
                  <a:pt x="12960" y="12343"/>
                </a:lnTo>
                <a:lnTo>
                  <a:pt x="12960" y="6171"/>
                </a:lnTo>
                <a:lnTo>
                  <a:pt x="15120" y="6171"/>
                </a:lnTo>
                <a:close/>
              </a:path>
            </a:pathLst>
          </a:custGeom>
          <a:solidFill>
            <a:srgbClr val="FFFFFF"/>
          </a:solidFill>
          <a:ln w="9525">
            <a:noFill/>
            <a:miter lim="800000"/>
            <a:headEnd/>
            <a:tailEnd/>
          </a:ln>
        </p:spPr>
        <p:txBody>
          <a:bodyPr wrap="none" anchor="ctr"/>
          <a:lstStyle/>
          <a:p>
            <a:endParaRPr lang="es-ES"/>
          </a:p>
        </p:txBody>
      </p:sp>
      <p:sp>
        <p:nvSpPr>
          <p:cNvPr id="22531" name="Text Box 9"/>
          <p:cNvSpPr txBox="1">
            <a:spLocks noChangeArrowheads="1"/>
          </p:cNvSpPr>
          <p:nvPr/>
        </p:nvSpPr>
        <p:spPr bwMode="auto">
          <a:xfrm>
            <a:off x="971550" y="4652963"/>
            <a:ext cx="7129463" cy="1016000"/>
          </a:xfrm>
          <a:prstGeom prst="rect">
            <a:avLst/>
          </a:prstGeom>
          <a:noFill/>
          <a:ln w="9525">
            <a:noFill/>
            <a:miter lim="800000"/>
            <a:headEnd/>
            <a:tailEnd/>
          </a:ln>
        </p:spPr>
        <p:txBody>
          <a:bodyPr>
            <a:spAutoFit/>
          </a:bodyPr>
          <a:lstStyle/>
          <a:p>
            <a:pPr algn="ctr">
              <a:spcBef>
                <a:spcPct val="50000"/>
              </a:spcBef>
            </a:pPr>
            <a:r>
              <a:rPr lang="es-ES" sz="2400" b="1">
                <a:solidFill>
                  <a:srgbClr val="FFFFFF"/>
                </a:solidFill>
                <a:latin typeface="Arial Narrow" pitchFamily="34" charset="0"/>
              </a:rPr>
              <a:t>AGENDA 2030</a:t>
            </a:r>
          </a:p>
          <a:p>
            <a:pPr algn="ctr">
              <a:spcBef>
                <a:spcPct val="50000"/>
              </a:spcBef>
            </a:pPr>
            <a:r>
              <a:rPr lang="es-ES" sz="2400" b="1">
                <a:solidFill>
                  <a:srgbClr val="FFFFFF"/>
                </a:solidFill>
                <a:latin typeface="Arial Narrow" pitchFamily="34" charset="0"/>
              </a:rPr>
              <a:t> OBJETIVOS DE DESARROLLO SOSTENIBLE (ODS)</a:t>
            </a:r>
          </a:p>
        </p:txBody>
      </p:sp>
      <p:pic>
        <p:nvPicPr>
          <p:cNvPr id="22532" name="Picture 2" descr="http://www.un.org/sustainabledevelopment/es/wp-content/uploads/sites/3/2015/09/S_SDG_Icons-01-18.jpg"/>
          <p:cNvPicPr>
            <a:picLocks noChangeAspect="1" noChangeArrowheads="1"/>
          </p:cNvPicPr>
          <p:nvPr/>
        </p:nvPicPr>
        <p:blipFill>
          <a:blip r:embed="rId4" cstate="print"/>
          <a:srcRect t="12157" b="12059"/>
          <a:stretch>
            <a:fillRect/>
          </a:stretch>
        </p:blipFill>
        <p:spPr bwMode="auto">
          <a:xfrm>
            <a:off x="6516688" y="1976438"/>
            <a:ext cx="2016125" cy="1524000"/>
          </a:xfrm>
          <a:prstGeom prst="rect">
            <a:avLst/>
          </a:prstGeom>
          <a:noFill/>
          <a:ln w="9525">
            <a:noFill/>
            <a:miter lim="800000"/>
            <a:headEnd/>
            <a:tailEnd/>
          </a:ln>
        </p:spPr>
      </p:pic>
      <p:pic>
        <p:nvPicPr>
          <p:cNvPr id="22533" name="Picture 4" descr="Resultado de imagen de mdg to sdg"/>
          <p:cNvPicPr>
            <a:picLocks noChangeAspect="1" noChangeArrowheads="1"/>
          </p:cNvPicPr>
          <p:nvPr/>
        </p:nvPicPr>
        <p:blipFill>
          <a:blip r:embed="rId5" cstate="print"/>
          <a:srcRect/>
          <a:stretch>
            <a:fillRect/>
          </a:stretch>
        </p:blipFill>
        <p:spPr bwMode="auto">
          <a:xfrm>
            <a:off x="755650" y="1989138"/>
            <a:ext cx="2074863" cy="1511300"/>
          </a:xfrm>
          <a:prstGeom prst="rect">
            <a:avLst/>
          </a:prstGeom>
          <a:noFill/>
          <a:ln w="9525">
            <a:noFill/>
            <a:miter lim="800000"/>
            <a:headEnd/>
            <a:tailEnd/>
          </a:ln>
        </p:spPr>
      </p:pic>
      <p:sp>
        <p:nvSpPr>
          <p:cNvPr id="7" name="1 Título"/>
          <p:cNvSpPr>
            <a:spLocks/>
          </p:cNvSpPr>
          <p:nvPr/>
        </p:nvSpPr>
        <p:spPr bwMode="auto">
          <a:xfrm>
            <a:off x="0" y="6342"/>
            <a:ext cx="9144000" cy="836613"/>
          </a:xfrm>
          <a:prstGeom prst="rect">
            <a:avLst/>
          </a:prstGeom>
          <a:noFill/>
          <a:ln w="9525">
            <a:noFill/>
            <a:miter lim="800000"/>
            <a:headEnd/>
            <a:tailEnd/>
          </a:ln>
        </p:spPr>
        <p:txBody>
          <a:bodyPr anchor="ctr"/>
          <a:lstStyle/>
          <a:p>
            <a:pPr algn="ctr"/>
            <a:r>
              <a:rPr lang="es-ES" sz="2400" b="1" dirty="0">
                <a:solidFill>
                  <a:schemeClr val="tx2"/>
                </a:solidFill>
                <a:latin typeface="Arial Narrow" pitchFamily="34" charset="0"/>
              </a:rPr>
              <a:t>PROCESO POST-2015</a:t>
            </a:r>
          </a:p>
        </p:txBody>
      </p:sp>
      <p:pic>
        <p:nvPicPr>
          <p:cNvPr id="8" name="Imagen 7" descr="C:\01. RUBEN\05. LOGOTIPOS\01. UNESCO Etxea\Alta resolución\Logo_UNESCO_Etxea_transp.gif"/>
          <p:cNvPicPr/>
          <p:nvPr/>
        </p:nvPicPr>
        <p:blipFill>
          <a:blip r:embed="rId6" cstate="print"/>
          <a:srcRect/>
          <a:stretch>
            <a:fillRect/>
          </a:stretch>
        </p:blipFill>
        <p:spPr bwMode="auto">
          <a:xfrm>
            <a:off x="7271792" y="5750135"/>
            <a:ext cx="1872208" cy="1080120"/>
          </a:xfrm>
          <a:prstGeom prst="rect">
            <a:avLst/>
          </a:prstGeom>
          <a:noFill/>
          <a:ln w="9525">
            <a:noFill/>
            <a:miter lim="800000"/>
            <a:headEnd/>
            <a:tailEnd/>
          </a:ln>
        </p:spPr>
      </p:pic>
      <p:pic>
        <p:nvPicPr>
          <p:cNvPr id="9" name="Sonido grabad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cstate="print"/>
          <a:stretch>
            <a:fillRect/>
          </a:stretch>
        </p:blipFill>
        <p:spPr>
          <a:xfrm>
            <a:off x="8316416" y="4509120"/>
            <a:ext cx="304800" cy="304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3947" fill="hold"/>
                                        <p:tgtEl>
                                          <p:spTgt spid="9"/>
                                        </p:tgtEl>
                                      </p:cBhvr>
                                    </p:cmd>
                                  </p:childTnLst>
                                </p:cTn>
                              </p:par>
                            </p:childTnLst>
                          </p:cTn>
                        </p:par>
                      </p:childTnLst>
                    </p:cTn>
                  </p:par>
                </p:childTnLst>
              </p:cTn>
              <p:nextCondLst>
                <p:cond evt="onClick" delay="0">
                  <p:tgtEl>
                    <p:spTgt spid="9"/>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3"/>
          <p:cNvSpPr>
            <a:spLocks noGrp="1" noChangeArrowheads="1"/>
          </p:cNvSpPr>
          <p:nvPr>
            <p:ph type="body" idx="1"/>
          </p:nvPr>
        </p:nvSpPr>
        <p:spPr>
          <a:xfrm>
            <a:off x="468313" y="2060575"/>
            <a:ext cx="8229600" cy="4525963"/>
          </a:xfrm>
        </p:spPr>
        <p:txBody>
          <a:bodyPr/>
          <a:lstStyle/>
          <a:p>
            <a:pPr>
              <a:lnSpc>
                <a:spcPct val="80000"/>
              </a:lnSpc>
            </a:pPr>
            <a:r>
              <a:rPr lang="es-ES" sz="2000" dirty="0">
                <a:solidFill>
                  <a:srgbClr val="FFFFFF"/>
                </a:solidFill>
                <a:latin typeface="Arial Narrow" pitchFamily="34" charset="0"/>
              </a:rPr>
              <a:t>Recoge el testigo de los ODM.</a:t>
            </a:r>
          </a:p>
          <a:p>
            <a:pPr>
              <a:lnSpc>
                <a:spcPct val="80000"/>
              </a:lnSpc>
            </a:pPr>
            <a:endParaRPr lang="es-ES" sz="2000" dirty="0">
              <a:solidFill>
                <a:srgbClr val="FFFFFF"/>
              </a:solidFill>
              <a:latin typeface="Arial Narrow" pitchFamily="34" charset="0"/>
            </a:endParaRPr>
          </a:p>
          <a:p>
            <a:pPr>
              <a:lnSpc>
                <a:spcPct val="80000"/>
              </a:lnSpc>
            </a:pPr>
            <a:r>
              <a:rPr lang="es-ES" sz="2000" dirty="0">
                <a:solidFill>
                  <a:srgbClr val="FFFFFF"/>
                </a:solidFill>
                <a:latin typeface="Arial Narrow" pitchFamily="34" charset="0"/>
              </a:rPr>
              <a:t>Objetivo: erradicar la pobreza y preservar el planeta. Se reconoce que no es posible erradicar la pobreza sin incluir la variable de la sostenibilidad.</a:t>
            </a:r>
          </a:p>
          <a:p>
            <a:pPr>
              <a:lnSpc>
                <a:spcPct val="80000"/>
              </a:lnSpc>
            </a:pPr>
            <a:endParaRPr lang="es-ES" sz="2000" dirty="0">
              <a:solidFill>
                <a:srgbClr val="FFFFFF"/>
              </a:solidFill>
              <a:latin typeface="Arial Narrow" pitchFamily="34" charset="0"/>
            </a:endParaRPr>
          </a:p>
          <a:p>
            <a:pPr>
              <a:lnSpc>
                <a:spcPct val="80000"/>
              </a:lnSpc>
            </a:pPr>
            <a:r>
              <a:rPr lang="es-ES" sz="2000" dirty="0">
                <a:solidFill>
                  <a:srgbClr val="FFFFFF"/>
                </a:solidFill>
                <a:latin typeface="Arial Narrow" pitchFamily="34" charset="0"/>
              </a:rPr>
              <a:t>Periodo 2015-2030.</a:t>
            </a:r>
          </a:p>
          <a:p>
            <a:pPr>
              <a:lnSpc>
                <a:spcPct val="80000"/>
              </a:lnSpc>
            </a:pPr>
            <a:endParaRPr lang="es-ES" sz="2000" dirty="0">
              <a:solidFill>
                <a:srgbClr val="FFFFFF"/>
              </a:solidFill>
              <a:latin typeface="Arial Narrow" pitchFamily="34" charset="0"/>
            </a:endParaRPr>
          </a:p>
          <a:p>
            <a:pPr>
              <a:lnSpc>
                <a:spcPct val="80000"/>
              </a:lnSpc>
            </a:pPr>
            <a:r>
              <a:rPr lang="es-ES" sz="2000" dirty="0">
                <a:solidFill>
                  <a:srgbClr val="FFFFFF"/>
                </a:solidFill>
                <a:latin typeface="Arial Narrow" pitchFamily="34" charset="0"/>
              </a:rPr>
              <a:t>Incluye: Declaración (fundamentos y principios), y objetivos, metas e indicadores.</a:t>
            </a:r>
          </a:p>
          <a:p>
            <a:pPr>
              <a:lnSpc>
                <a:spcPct val="80000"/>
              </a:lnSpc>
              <a:buNone/>
            </a:pPr>
            <a:endParaRPr lang="es-ES" sz="2000" dirty="0">
              <a:solidFill>
                <a:srgbClr val="FFFFFF"/>
              </a:solidFill>
              <a:latin typeface="Arial Narrow" pitchFamily="34" charset="0"/>
            </a:endParaRPr>
          </a:p>
          <a:p>
            <a:pPr>
              <a:lnSpc>
                <a:spcPct val="80000"/>
              </a:lnSpc>
            </a:pPr>
            <a:r>
              <a:rPr lang="es-ES" sz="2000" dirty="0">
                <a:solidFill>
                  <a:srgbClr val="FFFFFF"/>
                </a:solidFill>
                <a:latin typeface="Arial Narrow" pitchFamily="34" charset="0"/>
              </a:rPr>
              <a:t>No vinculante.</a:t>
            </a:r>
          </a:p>
          <a:p>
            <a:pPr>
              <a:lnSpc>
                <a:spcPct val="80000"/>
              </a:lnSpc>
            </a:pPr>
            <a:endParaRPr lang="es-ES" sz="2000" dirty="0">
              <a:solidFill>
                <a:srgbClr val="FFFFFF"/>
              </a:solidFill>
              <a:latin typeface="Arial Narrow" pitchFamily="34" charset="0"/>
            </a:endParaRPr>
          </a:p>
          <a:p>
            <a:pPr>
              <a:lnSpc>
                <a:spcPct val="80000"/>
              </a:lnSpc>
            </a:pPr>
            <a:r>
              <a:rPr lang="es-ES" sz="2000" dirty="0">
                <a:solidFill>
                  <a:srgbClr val="FFFFFF"/>
                </a:solidFill>
                <a:latin typeface="Arial Narrow" pitchFamily="34" charset="0"/>
              </a:rPr>
              <a:t>Relevancia: Los objetivos que se fijen van a marcar la dirección de</a:t>
            </a:r>
          </a:p>
          <a:p>
            <a:pPr marL="0" indent="0">
              <a:lnSpc>
                <a:spcPct val="80000"/>
              </a:lnSpc>
              <a:buNone/>
            </a:pPr>
            <a:r>
              <a:rPr lang="es-ES" sz="2000" dirty="0">
                <a:solidFill>
                  <a:srgbClr val="FFFFFF"/>
                </a:solidFill>
                <a:latin typeface="Arial Narrow" pitchFamily="34" charset="0"/>
              </a:rPr>
              <a:t>      las políticas durante muchos años.</a:t>
            </a:r>
          </a:p>
        </p:txBody>
      </p:sp>
      <p:sp>
        <p:nvSpPr>
          <p:cNvPr id="34818" name="1 Título"/>
          <p:cNvSpPr>
            <a:spLocks/>
          </p:cNvSpPr>
          <p:nvPr/>
        </p:nvSpPr>
        <p:spPr bwMode="auto">
          <a:xfrm>
            <a:off x="0" y="0"/>
            <a:ext cx="9144000" cy="836613"/>
          </a:xfrm>
          <a:prstGeom prst="rect">
            <a:avLst/>
          </a:prstGeom>
          <a:noFill/>
          <a:ln w="9525">
            <a:noFill/>
            <a:miter lim="800000"/>
            <a:headEnd/>
            <a:tailEnd/>
          </a:ln>
        </p:spPr>
        <p:txBody>
          <a:bodyPr anchor="ctr"/>
          <a:lstStyle/>
          <a:p>
            <a:pPr algn="ctr"/>
            <a:r>
              <a:rPr lang="es-ES" sz="2400" b="1">
                <a:solidFill>
                  <a:schemeClr val="tx2"/>
                </a:solidFill>
                <a:latin typeface="Arial Narrow" pitchFamily="34" charset="0"/>
              </a:rPr>
              <a:t>AGENDA 2030</a:t>
            </a:r>
          </a:p>
        </p:txBody>
      </p:sp>
      <p:pic>
        <p:nvPicPr>
          <p:cNvPr id="34819" name="Picture 2" descr="http://dochas.ie/sites/default/files/SDG%20circle.JPG"/>
          <p:cNvPicPr>
            <a:picLocks noChangeAspect="1" noChangeArrowheads="1"/>
          </p:cNvPicPr>
          <p:nvPr/>
        </p:nvPicPr>
        <p:blipFill>
          <a:blip r:embed="rId4" cstate="print"/>
          <a:srcRect l="13103" t="1775" r="13525" b="2396"/>
          <a:stretch>
            <a:fillRect/>
          </a:stretch>
        </p:blipFill>
        <p:spPr bwMode="auto">
          <a:xfrm>
            <a:off x="7235825" y="333375"/>
            <a:ext cx="1381125" cy="1331913"/>
          </a:xfrm>
          <a:prstGeom prst="rect">
            <a:avLst/>
          </a:prstGeom>
          <a:noFill/>
          <a:ln w="9525">
            <a:noFill/>
            <a:miter lim="800000"/>
            <a:headEnd/>
            <a:tailEnd/>
          </a:ln>
        </p:spPr>
      </p:pic>
      <p:pic>
        <p:nvPicPr>
          <p:cNvPr id="5" name="Imagen 4" descr="C:\01. RUBEN\05. LOGOTIPOS\01. UNESCO Etxea\Alta resolución\Logo_UNESCO_Etxea_transp.gif"/>
          <p:cNvPicPr/>
          <p:nvPr/>
        </p:nvPicPr>
        <p:blipFill>
          <a:blip r:embed="rId5" cstate="print"/>
          <a:srcRect/>
          <a:stretch>
            <a:fillRect/>
          </a:stretch>
        </p:blipFill>
        <p:spPr bwMode="auto">
          <a:xfrm>
            <a:off x="7271792" y="5750135"/>
            <a:ext cx="1872208" cy="1080120"/>
          </a:xfrm>
          <a:prstGeom prst="rect">
            <a:avLst/>
          </a:prstGeom>
          <a:noFill/>
          <a:ln w="9525">
            <a:noFill/>
            <a:miter lim="800000"/>
            <a:headEnd/>
            <a:tailEnd/>
          </a:ln>
        </p:spPr>
      </p:pic>
      <p:sp>
        <p:nvSpPr>
          <p:cNvPr id="6" name="5 CuadroTexto"/>
          <p:cNvSpPr txBox="1">
            <a:spLocks noChangeArrowheads="1"/>
          </p:cNvSpPr>
          <p:nvPr/>
        </p:nvSpPr>
        <p:spPr bwMode="auto">
          <a:xfrm>
            <a:off x="323850" y="1125538"/>
            <a:ext cx="7788275" cy="792162"/>
          </a:xfrm>
          <a:prstGeom prst="rect">
            <a:avLst/>
          </a:prstGeom>
          <a:noFill/>
          <a:ln w="9525">
            <a:noFill/>
            <a:miter lim="800000"/>
            <a:headEnd/>
            <a:tailEnd/>
          </a:ln>
        </p:spPr>
        <p:txBody>
          <a:bodyPr/>
          <a:lstStyle/>
          <a:p>
            <a:pPr marL="265113" indent="-265113"/>
            <a:r>
              <a:rPr lang="es-ES" sz="2400" b="1" dirty="0">
                <a:solidFill>
                  <a:srgbClr val="CCECFF"/>
                </a:solidFill>
                <a:latin typeface="Arial Narrow" pitchFamily="34" charset="0"/>
              </a:rPr>
              <a:t>Características</a:t>
            </a:r>
          </a:p>
        </p:txBody>
      </p:sp>
      <p:pic>
        <p:nvPicPr>
          <p:cNvPr id="7" name="Sonido grabad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4419600" y="3276600"/>
            <a:ext cx="304800" cy="304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4867" fill="hold"/>
                                        <p:tgtEl>
                                          <p:spTgt spid="7"/>
                                        </p:tgtEl>
                                      </p:cBhvr>
                                    </p:cmd>
                                  </p:childTnLst>
                                </p:cTn>
                              </p:par>
                            </p:childTnLst>
                          </p:cTn>
                        </p:par>
                      </p:childTnLst>
                    </p:cTn>
                  </p:par>
                </p:childTnLst>
              </p:cTn>
              <p:nextCondLst>
                <p:cond evt="onClick" delay="0">
                  <p:tgtEl>
                    <p:spTgt spid="7"/>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5 CuadroTexto"/>
          <p:cNvSpPr txBox="1">
            <a:spLocks noChangeArrowheads="1"/>
          </p:cNvSpPr>
          <p:nvPr/>
        </p:nvSpPr>
        <p:spPr bwMode="auto">
          <a:xfrm>
            <a:off x="1042988" y="1268413"/>
            <a:ext cx="7643812" cy="366712"/>
          </a:xfrm>
          <a:prstGeom prst="rect">
            <a:avLst/>
          </a:prstGeom>
          <a:noFill/>
          <a:ln w="9525">
            <a:noFill/>
            <a:miter lim="800000"/>
            <a:headEnd/>
            <a:tailEnd/>
          </a:ln>
        </p:spPr>
        <p:txBody>
          <a:bodyPr>
            <a:spAutoFit/>
          </a:bodyPr>
          <a:lstStyle/>
          <a:p>
            <a:pPr marL="265113" indent="-265113">
              <a:buClr>
                <a:srgbClr val="C00000"/>
              </a:buClr>
              <a:buFont typeface="Wingdings" pitchFamily="2" charset="2"/>
              <a:buNone/>
            </a:pPr>
            <a:r>
              <a:rPr lang="es-ES" b="1">
                <a:latin typeface="Calibri" pitchFamily="34" charset="0"/>
              </a:rPr>
              <a:t>	</a:t>
            </a:r>
          </a:p>
        </p:txBody>
      </p:sp>
      <p:sp>
        <p:nvSpPr>
          <p:cNvPr id="38914" name="5 CuadroTexto"/>
          <p:cNvSpPr txBox="1">
            <a:spLocks noChangeArrowheads="1"/>
          </p:cNvSpPr>
          <p:nvPr/>
        </p:nvSpPr>
        <p:spPr bwMode="auto">
          <a:xfrm>
            <a:off x="323850" y="1125538"/>
            <a:ext cx="7788275" cy="792162"/>
          </a:xfrm>
          <a:prstGeom prst="rect">
            <a:avLst/>
          </a:prstGeom>
          <a:noFill/>
          <a:ln w="9525">
            <a:noFill/>
            <a:miter lim="800000"/>
            <a:headEnd/>
            <a:tailEnd/>
          </a:ln>
        </p:spPr>
        <p:txBody>
          <a:bodyPr/>
          <a:lstStyle/>
          <a:p>
            <a:pPr marL="265113" indent="-265113"/>
            <a:r>
              <a:rPr lang="es-ES" sz="2400" b="1" dirty="0">
                <a:solidFill>
                  <a:srgbClr val="CCECFF"/>
                </a:solidFill>
                <a:latin typeface="Arial Narrow" pitchFamily="34" charset="0"/>
              </a:rPr>
              <a:t>Contenidos novedosos</a:t>
            </a:r>
          </a:p>
        </p:txBody>
      </p:sp>
      <p:sp>
        <p:nvSpPr>
          <p:cNvPr id="38915" name="Text Box 7"/>
          <p:cNvSpPr txBox="1">
            <a:spLocks noChangeArrowheads="1"/>
          </p:cNvSpPr>
          <p:nvPr/>
        </p:nvSpPr>
        <p:spPr bwMode="auto">
          <a:xfrm>
            <a:off x="323850" y="1916113"/>
            <a:ext cx="8137525" cy="4710112"/>
          </a:xfrm>
          <a:prstGeom prst="rect">
            <a:avLst/>
          </a:prstGeom>
          <a:noFill/>
          <a:ln w="9525">
            <a:noFill/>
            <a:miter lim="800000"/>
            <a:headEnd/>
            <a:tailEnd/>
          </a:ln>
        </p:spPr>
        <p:txBody>
          <a:bodyPr>
            <a:spAutoFit/>
          </a:bodyPr>
          <a:lstStyle/>
          <a:p>
            <a:pPr marL="342900" indent="-342900">
              <a:spcBef>
                <a:spcPct val="50000"/>
              </a:spcBef>
            </a:pPr>
            <a:endParaRPr lang="es-ES" sz="2000" dirty="0"/>
          </a:p>
          <a:p>
            <a:pPr marL="342900" indent="-342900">
              <a:buFontTx/>
              <a:buChar char="•"/>
            </a:pPr>
            <a:r>
              <a:rPr lang="es-ES" sz="2000" dirty="0">
                <a:solidFill>
                  <a:srgbClr val="FFFFFF"/>
                </a:solidFill>
                <a:latin typeface="Arial Narrow" pitchFamily="34" charset="0"/>
              </a:rPr>
              <a:t>Universalidad. </a:t>
            </a:r>
            <a:r>
              <a:rPr lang="es-ES" sz="2000" b="1" dirty="0">
                <a:solidFill>
                  <a:srgbClr val="FFFFFF"/>
                </a:solidFill>
                <a:latin typeface="Arial Narrow" pitchFamily="34" charset="0"/>
              </a:rPr>
              <a:t>No dejar a nadie atrás.</a:t>
            </a:r>
          </a:p>
          <a:p>
            <a:pPr marL="342900" indent="-342900"/>
            <a:endParaRPr lang="es-ES" sz="2000" dirty="0">
              <a:solidFill>
                <a:srgbClr val="FFFFFF"/>
              </a:solidFill>
              <a:latin typeface="Arial Narrow" pitchFamily="34" charset="0"/>
            </a:endParaRPr>
          </a:p>
          <a:p>
            <a:pPr marL="342900" indent="-342900">
              <a:buFontTx/>
              <a:buChar char="•"/>
            </a:pPr>
            <a:r>
              <a:rPr lang="es-ES" sz="2000" dirty="0">
                <a:solidFill>
                  <a:srgbClr val="FFFFFF"/>
                </a:solidFill>
                <a:latin typeface="Arial Narrow" pitchFamily="34" charset="0"/>
              </a:rPr>
              <a:t>Más allá de la pobreza extrema: vulnerabilidades.</a:t>
            </a:r>
          </a:p>
          <a:p>
            <a:pPr marL="342900" indent="-342900"/>
            <a:endParaRPr lang="es-ES" sz="2000" dirty="0">
              <a:solidFill>
                <a:srgbClr val="FFFFFF"/>
              </a:solidFill>
              <a:latin typeface="Arial Narrow" pitchFamily="34" charset="0"/>
            </a:endParaRPr>
          </a:p>
          <a:p>
            <a:pPr marL="342900" indent="-342900">
              <a:buFontTx/>
              <a:buChar char="•"/>
            </a:pPr>
            <a:r>
              <a:rPr lang="es-ES" sz="2000" dirty="0">
                <a:solidFill>
                  <a:srgbClr val="FFFFFF"/>
                </a:solidFill>
                <a:latin typeface="Arial Narrow" pitchFamily="34" charset="0"/>
              </a:rPr>
              <a:t>Reducción de las desigualdades.</a:t>
            </a:r>
          </a:p>
          <a:p>
            <a:pPr marL="342900" indent="-342900"/>
            <a:endParaRPr lang="es-ES" sz="2000" dirty="0">
              <a:solidFill>
                <a:srgbClr val="FFFFFF"/>
              </a:solidFill>
              <a:latin typeface="Arial Narrow" pitchFamily="34" charset="0"/>
            </a:endParaRPr>
          </a:p>
          <a:p>
            <a:pPr marL="342900" indent="-342900">
              <a:buFontTx/>
              <a:buChar char="•"/>
            </a:pPr>
            <a:r>
              <a:rPr lang="es-ES" sz="2000" dirty="0">
                <a:solidFill>
                  <a:srgbClr val="FFFFFF"/>
                </a:solidFill>
                <a:latin typeface="Arial Narrow" pitchFamily="34" charset="0"/>
              </a:rPr>
              <a:t>Deberes para el Norte. Trasciende lógica cooperación Norte-Sur.</a:t>
            </a:r>
          </a:p>
          <a:p>
            <a:pPr marL="342900" indent="-342900">
              <a:buFontTx/>
              <a:buChar char="•"/>
            </a:pPr>
            <a:endParaRPr lang="es-ES" sz="2000" dirty="0">
              <a:solidFill>
                <a:srgbClr val="FFFFFF"/>
              </a:solidFill>
              <a:latin typeface="Arial Narrow" pitchFamily="34" charset="0"/>
            </a:endParaRPr>
          </a:p>
          <a:p>
            <a:pPr marL="342900" indent="-342900">
              <a:buFontTx/>
              <a:buChar char="•"/>
            </a:pPr>
            <a:r>
              <a:rPr lang="es-ES" sz="2000" dirty="0">
                <a:solidFill>
                  <a:srgbClr val="FFFFFF"/>
                </a:solidFill>
                <a:latin typeface="Arial Narrow" pitchFamily="34" charset="0"/>
              </a:rPr>
              <a:t>Incluye variable sostenibilidad.</a:t>
            </a:r>
          </a:p>
          <a:p>
            <a:pPr marL="342900" indent="-342900"/>
            <a:endParaRPr lang="es-ES" sz="2000" dirty="0">
              <a:solidFill>
                <a:srgbClr val="FFFFFF"/>
              </a:solidFill>
              <a:latin typeface="Arial Narrow" pitchFamily="34" charset="0"/>
            </a:endParaRPr>
          </a:p>
          <a:p>
            <a:pPr marL="342900" indent="-342900">
              <a:buFontTx/>
              <a:buChar char="•"/>
            </a:pPr>
            <a:r>
              <a:rPr lang="es-ES" sz="2000" dirty="0">
                <a:solidFill>
                  <a:srgbClr val="FFFFFF"/>
                </a:solidFill>
                <a:latin typeface="Arial Narrow" pitchFamily="34" charset="0"/>
              </a:rPr>
              <a:t>Relevancia del papel del sector privado en detrimento de las ONG.</a:t>
            </a:r>
          </a:p>
          <a:p>
            <a:pPr marL="342900" indent="-342900"/>
            <a:endParaRPr lang="es-ES" sz="2000" dirty="0">
              <a:solidFill>
                <a:srgbClr val="FFFFFF"/>
              </a:solidFill>
              <a:latin typeface="Arial Narrow" pitchFamily="34" charset="0"/>
            </a:endParaRPr>
          </a:p>
          <a:p>
            <a:pPr marL="342900" indent="-342900">
              <a:buFontTx/>
              <a:buChar char="•"/>
            </a:pPr>
            <a:r>
              <a:rPr lang="es-ES" sz="2000" dirty="0">
                <a:solidFill>
                  <a:srgbClr val="FFFFFF"/>
                </a:solidFill>
                <a:latin typeface="Arial Narrow" pitchFamily="34" charset="0"/>
              </a:rPr>
              <a:t>Participación.</a:t>
            </a:r>
          </a:p>
          <a:p>
            <a:pPr marL="342900" indent="-342900"/>
            <a:endParaRPr lang="es-ES" sz="2000" dirty="0"/>
          </a:p>
        </p:txBody>
      </p:sp>
      <p:sp>
        <p:nvSpPr>
          <p:cNvPr id="38916" name="1 Título"/>
          <p:cNvSpPr>
            <a:spLocks/>
          </p:cNvSpPr>
          <p:nvPr/>
        </p:nvSpPr>
        <p:spPr bwMode="auto">
          <a:xfrm>
            <a:off x="0" y="0"/>
            <a:ext cx="9144000" cy="836613"/>
          </a:xfrm>
          <a:prstGeom prst="rect">
            <a:avLst/>
          </a:prstGeom>
          <a:noFill/>
          <a:ln w="9525">
            <a:noFill/>
            <a:miter lim="800000"/>
            <a:headEnd/>
            <a:tailEnd/>
          </a:ln>
        </p:spPr>
        <p:txBody>
          <a:bodyPr anchor="ctr"/>
          <a:lstStyle/>
          <a:p>
            <a:pPr algn="ctr"/>
            <a:r>
              <a:rPr lang="es-ES" sz="2400" b="1">
                <a:solidFill>
                  <a:schemeClr val="tx2"/>
                </a:solidFill>
                <a:latin typeface="Arial Narrow" pitchFamily="34" charset="0"/>
              </a:rPr>
              <a:t>AGENDA 2030</a:t>
            </a:r>
          </a:p>
        </p:txBody>
      </p:sp>
      <p:pic>
        <p:nvPicPr>
          <p:cNvPr id="38917" name="Picture 2" descr="http://dochas.ie/sites/default/files/SDG%20circle.JPG"/>
          <p:cNvPicPr>
            <a:picLocks noChangeAspect="1" noChangeArrowheads="1"/>
          </p:cNvPicPr>
          <p:nvPr/>
        </p:nvPicPr>
        <p:blipFill>
          <a:blip r:embed="rId5" cstate="print"/>
          <a:srcRect l="13103" t="1775" r="13525" b="2396"/>
          <a:stretch>
            <a:fillRect/>
          </a:stretch>
        </p:blipFill>
        <p:spPr bwMode="auto">
          <a:xfrm>
            <a:off x="7235825" y="333375"/>
            <a:ext cx="1381125" cy="1331913"/>
          </a:xfrm>
          <a:prstGeom prst="rect">
            <a:avLst/>
          </a:prstGeom>
          <a:noFill/>
          <a:ln w="9525">
            <a:noFill/>
            <a:miter lim="800000"/>
            <a:headEnd/>
            <a:tailEnd/>
          </a:ln>
        </p:spPr>
      </p:pic>
      <p:pic>
        <p:nvPicPr>
          <p:cNvPr id="7" name="Imagen 6" descr="C:\01. RUBEN\05. LOGOTIPOS\01. UNESCO Etxea\Alta resolución\Logo_UNESCO_Etxea_transp.gif"/>
          <p:cNvPicPr/>
          <p:nvPr/>
        </p:nvPicPr>
        <p:blipFill>
          <a:blip r:embed="rId6" cstate="print"/>
          <a:srcRect/>
          <a:stretch>
            <a:fillRect/>
          </a:stretch>
        </p:blipFill>
        <p:spPr bwMode="auto">
          <a:xfrm>
            <a:off x="7271792" y="5750135"/>
            <a:ext cx="1872208" cy="1080120"/>
          </a:xfrm>
          <a:prstGeom prst="rect">
            <a:avLst/>
          </a:prstGeom>
          <a:noFill/>
          <a:ln w="9525">
            <a:noFill/>
            <a:miter lim="800000"/>
            <a:headEnd/>
            <a:tailEnd/>
          </a:ln>
        </p:spPr>
      </p:pic>
      <p:pic>
        <p:nvPicPr>
          <p:cNvPr id="8" name="Sonido grabad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cstate="print"/>
          <a:stretch>
            <a:fillRect/>
          </a:stretch>
        </p:blipFill>
        <p:spPr>
          <a:xfrm>
            <a:off x="4419600" y="3276600"/>
            <a:ext cx="304800" cy="304800"/>
          </a:xfrm>
          <a:prstGeom prst="rect">
            <a:avLst/>
          </a:prstGeom>
        </p:spPr>
      </p:pic>
    </p:spTree>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3667" fill="hold"/>
                                        <p:tgtEl>
                                          <p:spTgt spid="8"/>
                                        </p:tgtEl>
                                      </p:cBhvr>
                                    </p:cmd>
                                  </p:childTnLst>
                                </p:cTn>
                              </p:par>
                            </p:childTnLst>
                          </p:cTn>
                        </p:par>
                      </p:childTnLst>
                    </p:cTn>
                  </p:par>
                </p:childTnLst>
              </p:cTn>
              <p:nextCondLst>
                <p:cond evt="onClick" delay="0">
                  <p:tgtEl>
                    <p:spTgt spid="8"/>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14 Marcador de contenido"/>
          <p:cNvGraphicFramePr>
            <a:graphicFrameLocks noGrp="1"/>
          </p:cNvGraphicFramePr>
          <p:nvPr>
            <p:ph idx="1"/>
            <p:extLst>
              <p:ext uri="{D42A27DB-BD31-4B8C-83A1-F6EECF244321}">
                <p14:modId xmlns:p14="http://schemas.microsoft.com/office/powerpoint/2010/main" val="640301198"/>
              </p:ext>
            </p:extLst>
          </p:nvPr>
        </p:nvGraphicFramePr>
        <p:xfrm>
          <a:off x="1116013" y="2060550"/>
          <a:ext cx="6984776" cy="3631565"/>
        </p:xfrm>
        <a:graphic>
          <a:graphicData uri="http://schemas.openxmlformats.org/drawingml/2006/table">
            <a:tbl>
              <a:tblPr/>
              <a:tblGrid>
                <a:gridCol w="1440160">
                  <a:extLst>
                    <a:ext uri="{9D8B030D-6E8A-4147-A177-3AD203B41FA5}">
                      <a16:colId xmlns:a16="http://schemas.microsoft.com/office/drawing/2014/main" val="20000"/>
                    </a:ext>
                  </a:extLst>
                </a:gridCol>
                <a:gridCol w="2880320">
                  <a:extLst>
                    <a:ext uri="{9D8B030D-6E8A-4147-A177-3AD203B41FA5}">
                      <a16:colId xmlns:a16="http://schemas.microsoft.com/office/drawing/2014/main" val="20001"/>
                    </a:ext>
                  </a:extLst>
                </a:gridCol>
                <a:gridCol w="2664296">
                  <a:extLst>
                    <a:ext uri="{9D8B030D-6E8A-4147-A177-3AD203B41FA5}">
                      <a16:colId xmlns:a16="http://schemas.microsoft.com/office/drawing/2014/main" val="20002"/>
                    </a:ext>
                  </a:extLst>
                </a:gridCol>
              </a:tblGrid>
              <a:tr h="0">
                <a:tc gridSpan="3">
                  <a:txBody>
                    <a:bodyPr/>
                    <a:lstStyle/>
                    <a:p>
                      <a:pPr algn="r">
                        <a:spcAft>
                          <a:spcPts val="0"/>
                        </a:spcAft>
                      </a:pPr>
                      <a:endParaRPr lang="es-ES" sz="1100" dirty="0">
                        <a:solidFill>
                          <a:srgbClr val="365F91"/>
                        </a:solidFill>
                        <a:latin typeface="Calibri"/>
                        <a:ea typeface="Calibri"/>
                        <a:cs typeface="Times New Roman"/>
                      </a:endParaRPr>
                    </a:p>
                  </a:txBody>
                  <a:tcPr marL="68580" marR="68580" marT="0" marB="0">
                    <a:lnL>
                      <a:noFill/>
                    </a:lnL>
                    <a:lnR>
                      <a:noFill/>
                    </a:lnR>
                    <a:lnT>
                      <a:noFill/>
                    </a:lnT>
                    <a:lnB>
                      <a:noFill/>
                    </a:lnB>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00"/>
                  </a:ext>
                </a:extLst>
              </a:tr>
              <a:tr h="692785">
                <a:tc>
                  <a:txBody>
                    <a:bodyPr/>
                    <a:lstStyle/>
                    <a:p>
                      <a:pPr algn="ctr">
                        <a:spcAft>
                          <a:spcPts val="0"/>
                        </a:spcAft>
                      </a:pPr>
                      <a:r>
                        <a:rPr lang="es-ES" sz="1800" b="0" dirty="0">
                          <a:solidFill>
                            <a:srgbClr val="365F91"/>
                          </a:solidFill>
                          <a:latin typeface="Arial Narrow"/>
                          <a:ea typeface="Calibri"/>
                          <a:cs typeface="Times New Roman"/>
                        </a:rPr>
                        <a:t>¿Cuándo?</a:t>
                      </a:r>
                      <a:endParaRPr lang="es-ES" sz="1800" b="0" dirty="0">
                        <a:solidFill>
                          <a:srgbClr val="365F91"/>
                        </a:solidFill>
                        <a:latin typeface="Calibri"/>
                        <a:ea typeface="Calibri"/>
                        <a:cs typeface="Times New Roman"/>
                      </a:endParaRPr>
                    </a:p>
                  </a:txBody>
                  <a:tcPr marL="68580" marR="68580" marT="0" marB="0" anchor="ctr">
                    <a:lnL>
                      <a:noFill/>
                    </a:lnL>
                    <a:lnR>
                      <a:noFill/>
                    </a:lnR>
                    <a:lnT>
                      <a:noFill/>
                    </a:lnT>
                    <a:lnB>
                      <a:noFill/>
                    </a:lnB>
                    <a:solidFill>
                      <a:srgbClr val="D3DFEE"/>
                    </a:solidFill>
                  </a:tcPr>
                </a:tc>
                <a:tc>
                  <a:txBody>
                    <a:bodyPr/>
                    <a:lstStyle/>
                    <a:p>
                      <a:pPr algn="ctr">
                        <a:spcAft>
                          <a:spcPts val="0"/>
                        </a:spcAft>
                      </a:pPr>
                      <a:r>
                        <a:rPr lang="es-ES" sz="2000" b="1" dirty="0">
                          <a:solidFill>
                            <a:srgbClr val="365F91"/>
                          </a:solidFill>
                          <a:latin typeface="Arial Narrow"/>
                          <a:ea typeface="Calibri"/>
                          <a:cs typeface="Times New Roman"/>
                        </a:rPr>
                        <a:t>2000-2015</a:t>
                      </a:r>
                      <a:endParaRPr lang="es-ES" sz="2000" b="1" dirty="0">
                        <a:solidFill>
                          <a:srgbClr val="365F91"/>
                        </a:solidFill>
                        <a:latin typeface="Calibri"/>
                        <a:ea typeface="Calibri"/>
                        <a:cs typeface="Times New Roman"/>
                      </a:endParaRPr>
                    </a:p>
                  </a:txBody>
                  <a:tcPr marL="68580" marR="68580" marT="0" marB="0" anchor="ctr">
                    <a:lnL>
                      <a:noFill/>
                    </a:lnL>
                    <a:lnR>
                      <a:noFill/>
                    </a:lnR>
                    <a:lnT>
                      <a:noFill/>
                    </a:lnT>
                    <a:lnB>
                      <a:noFill/>
                    </a:lnB>
                    <a:solidFill>
                      <a:srgbClr val="D3DFEE"/>
                    </a:solidFill>
                  </a:tcPr>
                </a:tc>
                <a:tc>
                  <a:txBody>
                    <a:bodyPr/>
                    <a:lstStyle/>
                    <a:p>
                      <a:pPr algn="ctr">
                        <a:spcAft>
                          <a:spcPts val="0"/>
                        </a:spcAft>
                      </a:pPr>
                      <a:r>
                        <a:rPr lang="es-ES" sz="2000" b="1" dirty="0">
                          <a:solidFill>
                            <a:srgbClr val="365F91"/>
                          </a:solidFill>
                          <a:latin typeface="Arial Narrow"/>
                          <a:ea typeface="Calibri"/>
                          <a:cs typeface="Times New Roman"/>
                        </a:rPr>
                        <a:t>2016-2030</a:t>
                      </a:r>
                      <a:endParaRPr lang="es-ES" sz="2000" b="1" dirty="0">
                        <a:solidFill>
                          <a:srgbClr val="365F91"/>
                        </a:solidFill>
                        <a:latin typeface="Calibri"/>
                        <a:ea typeface="Calibri"/>
                        <a:cs typeface="Times New Roman"/>
                      </a:endParaRPr>
                    </a:p>
                  </a:txBody>
                  <a:tcPr marL="68580" marR="68580" marT="0" marB="0" anchor="ctr">
                    <a:lnL>
                      <a:noFill/>
                    </a:lnL>
                    <a:lnR>
                      <a:noFill/>
                    </a:lnR>
                    <a:lnT>
                      <a:noFill/>
                    </a:lnT>
                    <a:lnB>
                      <a:noFill/>
                    </a:lnB>
                    <a:solidFill>
                      <a:srgbClr val="D3DFEE"/>
                    </a:solidFill>
                  </a:tcPr>
                </a:tc>
                <a:extLst>
                  <a:ext uri="{0D108BD9-81ED-4DB2-BD59-A6C34878D82A}">
                    <a16:rowId xmlns:a16="http://schemas.microsoft.com/office/drawing/2014/main" val="10001"/>
                  </a:ext>
                </a:extLst>
              </a:tr>
              <a:tr h="692785">
                <a:tc>
                  <a:txBody>
                    <a:bodyPr/>
                    <a:lstStyle/>
                    <a:p>
                      <a:pPr algn="ctr">
                        <a:spcAft>
                          <a:spcPts val="0"/>
                        </a:spcAft>
                      </a:pPr>
                      <a:r>
                        <a:rPr lang="es-ES" sz="1800" b="0" dirty="0">
                          <a:solidFill>
                            <a:srgbClr val="FFFFFF"/>
                          </a:solidFill>
                          <a:latin typeface="Arial Narrow"/>
                          <a:ea typeface="Calibri"/>
                          <a:cs typeface="Times New Roman"/>
                        </a:rPr>
                        <a:t>Tema</a:t>
                      </a:r>
                      <a:endParaRPr lang="es-ES" sz="1800" b="0" dirty="0">
                        <a:solidFill>
                          <a:srgbClr val="FFFFFF"/>
                        </a:solidFill>
                        <a:latin typeface="Calibri"/>
                        <a:ea typeface="Calibri"/>
                        <a:cs typeface="Times New Roman"/>
                      </a:endParaRPr>
                    </a:p>
                  </a:txBody>
                  <a:tcPr marL="68580" marR="68580" marT="0" marB="0" anchor="ctr">
                    <a:lnL>
                      <a:noFill/>
                    </a:lnL>
                    <a:lnR>
                      <a:noFill/>
                    </a:lnR>
                    <a:lnT>
                      <a:noFill/>
                    </a:lnT>
                    <a:lnB>
                      <a:noFill/>
                    </a:lnB>
                  </a:tcPr>
                </a:tc>
                <a:tc>
                  <a:txBody>
                    <a:bodyPr/>
                    <a:lstStyle/>
                    <a:p>
                      <a:pPr algn="ctr">
                        <a:spcAft>
                          <a:spcPts val="0"/>
                        </a:spcAft>
                      </a:pPr>
                      <a:r>
                        <a:rPr lang="es-ES" sz="2000" b="1" dirty="0">
                          <a:solidFill>
                            <a:srgbClr val="FFFFFF"/>
                          </a:solidFill>
                          <a:latin typeface="Arial Narrow"/>
                          <a:ea typeface="Calibri"/>
                          <a:cs typeface="Times New Roman"/>
                        </a:rPr>
                        <a:t>Pobreza</a:t>
                      </a:r>
                      <a:endParaRPr lang="es-ES" sz="2000" b="1" dirty="0">
                        <a:solidFill>
                          <a:srgbClr val="FFFFFF"/>
                        </a:solidFill>
                        <a:latin typeface="Calibri"/>
                        <a:ea typeface="Calibri"/>
                        <a:cs typeface="Times New Roman"/>
                      </a:endParaRPr>
                    </a:p>
                  </a:txBody>
                  <a:tcPr marL="68580" marR="68580" marT="0" marB="0" anchor="ctr">
                    <a:lnL>
                      <a:noFill/>
                    </a:lnL>
                    <a:lnR>
                      <a:noFill/>
                    </a:lnR>
                    <a:lnT>
                      <a:noFill/>
                    </a:lnT>
                    <a:lnB>
                      <a:noFill/>
                    </a:lnB>
                  </a:tcPr>
                </a:tc>
                <a:tc>
                  <a:txBody>
                    <a:bodyPr/>
                    <a:lstStyle/>
                    <a:p>
                      <a:pPr algn="ctr">
                        <a:spcAft>
                          <a:spcPts val="0"/>
                        </a:spcAft>
                      </a:pPr>
                      <a:r>
                        <a:rPr lang="es-ES" sz="2000" b="1" dirty="0">
                          <a:solidFill>
                            <a:srgbClr val="FFFFFF"/>
                          </a:solidFill>
                          <a:latin typeface="Arial Narrow"/>
                          <a:ea typeface="Calibri"/>
                          <a:cs typeface="Times New Roman"/>
                        </a:rPr>
                        <a:t>Desarrollo Sostenible</a:t>
                      </a:r>
                      <a:endParaRPr lang="es-ES" sz="2000" b="1" dirty="0">
                        <a:solidFill>
                          <a:srgbClr val="FFFFFF"/>
                        </a:solidFill>
                        <a:latin typeface="Calibri"/>
                        <a:ea typeface="Calibri"/>
                        <a:cs typeface="Times New Roman"/>
                      </a:endParaRPr>
                    </a:p>
                  </a:txBody>
                  <a:tcPr marL="68580" marR="68580" marT="0" marB="0" anchor="ctr">
                    <a:lnL>
                      <a:noFill/>
                    </a:lnL>
                    <a:lnR>
                      <a:noFill/>
                    </a:lnR>
                    <a:lnT>
                      <a:noFill/>
                    </a:lnT>
                    <a:lnB>
                      <a:noFill/>
                    </a:lnB>
                  </a:tcPr>
                </a:tc>
                <a:extLst>
                  <a:ext uri="{0D108BD9-81ED-4DB2-BD59-A6C34878D82A}">
                    <a16:rowId xmlns:a16="http://schemas.microsoft.com/office/drawing/2014/main" val="10002"/>
                  </a:ext>
                </a:extLst>
              </a:tr>
              <a:tr h="692785">
                <a:tc>
                  <a:txBody>
                    <a:bodyPr/>
                    <a:lstStyle/>
                    <a:p>
                      <a:pPr algn="ctr">
                        <a:spcAft>
                          <a:spcPts val="0"/>
                        </a:spcAft>
                      </a:pPr>
                      <a:r>
                        <a:rPr lang="es-ES" sz="1800" b="0" dirty="0">
                          <a:solidFill>
                            <a:srgbClr val="365F91"/>
                          </a:solidFill>
                          <a:latin typeface="Arial Narrow"/>
                          <a:ea typeface="Calibri"/>
                          <a:cs typeface="Times New Roman"/>
                        </a:rPr>
                        <a:t>¿Quién?</a:t>
                      </a:r>
                      <a:endParaRPr lang="es-ES" sz="1800" b="0" dirty="0">
                        <a:solidFill>
                          <a:srgbClr val="365F91"/>
                        </a:solidFill>
                        <a:latin typeface="Calibri"/>
                        <a:ea typeface="Calibri"/>
                        <a:cs typeface="Times New Roman"/>
                      </a:endParaRPr>
                    </a:p>
                  </a:txBody>
                  <a:tcPr marL="68580" marR="68580" marT="0" marB="0" anchor="ctr">
                    <a:lnL>
                      <a:noFill/>
                    </a:lnL>
                    <a:lnR>
                      <a:noFill/>
                    </a:lnR>
                    <a:lnT>
                      <a:noFill/>
                    </a:lnT>
                    <a:lnB>
                      <a:noFill/>
                    </a:lnB>
                    <a:solidFill>
                      <a:srgbClr val="D3DFEE"/>
                    </a:solidFill>
                  </a:tcPr>
                </a:tc>
                <a:tc>
                  <a:txBody>
                    <a:bodyPr/>
                    <a:lstStyle/>
                    <a:p>
                      <a:pPr algn="ctr">
                        <a:spcAft>
                          <a:spcPts val="0"/>
                        </a:spcAft>
                      </a:pPr>
                      <a:r>
                        <a:rPr lang="es-ES" sz="2000" b="1" dirty="0">
                          <a:solidFill>
                            <a:srgbClr val="365F91"/>
                          </a:solidFill>
                          <a:latin typeface="Arial Narrow"/>
                          <a:ea typeface="Calibri"/>
                          <a:cs typeface="Times New Roman"/>
                        </a:rPr>
                        <a:t>Naciones Unidas</a:t>
                      </a:r>
                      <a:endParaRPr lang="es-ES" sz="2000" b="1" dirty="0">
                        <a:solidFill>
                          <a:srgbClr val="365F91"/>
                        </a:solidFill>
                        <a:latin typeface="Calibri"/>
                        <a:ea typeface="Calibri"/>
                        <a:cs typeface="Times New Roman"/>
                      </a:endParaRPr>
                    </a:p>
                  </a:txBody>
                  <a:tcPr marL="68580" marR="68580" marT="0" marB="0" anchor="ctr">
                    <a:lnL>
                      <a:noFill/>
                    </a:lnL>
                    <a:lnR>
                      <a:noFill/>
                    </a:lnR>
                    <a:lnT>
                      <a:noFill/>
                    </a:lnT>
                    <a:lnB>
                      <a:noFill/>
                    </a:lnB>
                    <a:solidFill>
                      <a:srgbClr val="D3DFEE"/>
                    </a:solidFill>
                  </a:tcPr>
                </a:tc>
                <a:tc>
                  <a:txBody>
                    <a:bodyPr/>
                    <a:lstStyle/>
                    <a:p>
                      <a:pPr algn="ctr">
                        <a:spcAft>
                          <a:spcPts val="0"/>
                        </a:spcAft>
                      </a:pPr>
                      <a:r>
                        <a:rPr lang="es-ES" sz="2000" b="1" dirty="0">
                          <a:solidFill>
                            <a:srgbClr val="365F91"/>
                          </a:solidFill>
                          <a:latin typeface="Arial Narrow"/>
                          <a:ea typeface="Calibri"/>
                          <a:cs typeface="Times New Roman"/>
                        </a:rPr>
                        <a:t>Proceso participativo</a:t>
                      </a:r>
                      <a:endParaRPr lang="es-ES" sz="2000" b="1" dirty="0">
                        <a:solidFill>
                          <a:srgbClr val="365F91"/>
                        </a:solidFill>
                        <a:latin typeface="Calibri"/>
                        <a:ea typeface="Calibri"/>
                        <a:cs typeface="Times New Roman"/>
                      </a:endParaRPr>
                    </a:p>
                  </a:txBody>
                  <a:tcPr marL="68580" marR="68580" marT="0" marB="0" anchor="ctr">
                    <a:lnL>
                      <a:noFill/>
                    </a:lnL>
                    <a:lnR>
                      <a:noFill/>
                    </a:lnR>
                    <a:lnT>
                      <a:noFill/>
                    </a:lnT>
                    <a:lnB>
                      <a:noFill/>
                    </a:lnB>
                    <a:solidFill>
                      <a:srgbClr val="D3DFEE"/>
                    </a:solidFill>
                  </a:tcPr>
                </a:tc>
                <a:extLst>
                  <a:ext uri="{0D108BD9-81ED-4DB2-BD59-A6C34878D82A}">
                    <a16:rowId xmlns:a16="http://schemas.microsoft.com/office/drawing/2014/main" val="10003"/>
                  </a:ext>
                </a:extLst>
              </a:tr>
              <a:tr h="692785">
                <a:tc>
                  <a:txBody>
                    <a:bodyPr/>
                    <a:lstStyle/>
                    <a:p>
                      <a:pPr algn="ctr">
                        <a:spcAft>
                          <a:spcPts val="0"/>
                        </a:spcAft>
                      </a:pPr>
                      <a:r>
                        <a:rPr lang="es-ES" sz="1800" b="0" dirty="0">
                          <a:solidFill>
                            <a:srgbClr val="FFFFFF"/>
                          </a:solidFill>
                          <a:latin typeface="Arial Narrow"/>
                          <a:ea typeface="Calibri"/>
                          <a:cs typeface="Times New Roman"/>
                        </a:rPr>
                        <a:t>¿Dónde?</a:t>
                      </a:r>
                      <a:endParaRPr lang="es-ES" sz="1800" b="0" dirty="0">
                        <a:solidFill>
                          <a:srgbClr val="FFFFFF"/>
                        </a:solidFill>
                        <a:latin typeface="Calibri"/>
                        <a:ea typeface="Calibri"/>
                        <a:cs typeface="Times New Roman"/>
                      </a:endParaRPr>
                    </a:p>
                  </a:txBody>
                  <a:tcPr marL="68580" marR="68580" marT="0" marB="0" anchor="ctr">
                    <a:lnL>
                      <a:noFill/>
                    </a:lnL>
                    <a:lnR>
                      <a:noFill/>
                    </a:lnR>
                    <a:lnT>
                      <a:noFill/>
                    </a:lnT>
                    <a:lnB>
                      <a:noFill/>
                    </a:lnB>
                  </a:tcPr>
                </a:tc>
                <a:tc>
                  <a:txBody>
                    <a:bodyPr/>
                    <a:lstStyle/>
                    <a:p>
                      <a:pPr algn="ctr">
                        <a:spcAft>
                          <a:spcPts val="0"/>
                        </a:spcAft>
                      </a:pPr>
                      <a:r>
                        <a:rPr lang="es-ES" sz="2000" b="1" dirty="0">
                          <a:solidFill>
                            <a:srgbClr val="FFFFFF"/>
                          </a:solidFill>
                          <a:latin typeface="Arial Narrow"/>
                          <a:ea typeface="Calibri"/>
                          <a:cs typeface="Times New Roman"/>
                        </a:rPr>
                        <a:t>Países empobrecidos</a:t>
                      </a:r>
                      <a:endParaRPr lang="es-ES" sz="2000" b="1" dirty="0">
                        <a:solidFill>
                          <a:srgbClr val="FFFFFF"/>
                        </a:solidFill>
                        <a:latin typeface="Calibri"/>
                        <a:ea typeface="Calibri"/>
                        <a:cs typeface="Times New Roman"/>
                      </a:endParaRPr>
                    </a:p>
                  </a:txBody>
                  <a:tcPr marL="68580" marR="68580" marT="0" marB="0" anchor="ctr">
                    <a:lnL>
                      <a:noFill/>
                    </a:lnL>
                    <a:lnR>
                      <a:noFill/>
                    </a:lnR>
                    <a:lnT>
                      <a:noFill/>
                    </a:lnT>
                    <a:lnB>
                      <a:noFill/>
                    </a:lnB>
                  </a:tcPr>
                </a:tc>
                <a:tc>
                  <a:txBody>
                    <a:bodyPr/>
                    <a:lstStyle/>
                    <a:p>
                      <a:pPr algn="ctr">
                        <a:spcAft>
                          <a:spcPts val="0"/>
                        </a:spcAft>
                      </a:pPr>
                      <a:r>
                        <a:rPr lang="es-ES" sz="2000" b="1">
                          <a:solidFill>
                            <a:srgbClr val="FFFFFF"/>
                          </a:solidFill>
                          <a:latin typeface="Arial Narrow"/>
                          <a:ea typeface="Calibri"/>
                          <a:cs typeface="Times New Roman"/>
                        </a:rPr>
                        <a:t>Universales</a:t>
                      </a:r>
                      <a:endParaRPr lang="es-ES" sz="2000" b="1" dirty="0">
                        <a:solidFill>
                          <a:srgbClr val="FFFFFF"/>
                        </a:solidFill>
                        <a:latin typeface="Calibri"/>
                        <a:ea typeface="Calibri"/>
                        <a:cs typeface="Times New Roman"/>
                      </a:endParaRPr>
                    </a:p>
                  </a:txBody>
                  <a:tcPr marL="68580" marR="68580" marT="0" marB="0" anchor="ctr">
                    <a:lnL>
                      <a:noFill/>
                    </a:lnL>
                    <a:lnR>
                      <a:noFill/>
                    </a:lnR>
                    <a:lnT>
                      <a:noFill/>
                    </a:lnT>
                    <a:lnB>
                      <a:noFill/>
                    </a:lnB>
                  </a:tcPr>
                </a:tc>
                <a:extLst>
                  <a:ext uri="{0D108BD9-81ED-4DB2-BD59-A6C34878D82A}">
                    <a16:rowId xmlns:a16="http://schemas.microsoft.com/office/drawing/2014/main" val="10004"/>
                  </a:ext>
                </a:extLst>
              </a:tr>
              <a:tr h="692785">
                <a:tc>
                  <a:txBody>
                    <a:bodyPr/>
                    <a:lstStyle/>
                    <a:p>
                      <a:pPr algn="ctr">
                        <a:spcAft>
                          <a:spcPts val="0"/>
                        </a:spcAft>
                      </a:pPr>
                      <a:r>
                        <a:rPr lang="es-ES" sz="1800" b="0" dirty="0">
                          <a:solidFill>
                            <a:srgbClr val="365F91"/>
                          </a:solidFill>
                          <a:latin typeface="Arial Narrow"/>
                          <a:ea typeface="Calibri"/>
                          <a:cs typeface="Times New Roman"/>
                        </a:rPr>
                        <a:t>Objetivos</a:t>
                      </a:r>
                      <a:endParaRPr lang="es-ES" sz="1800" b="0" dirty="0">
                        <a:solidFill>
                          <a:srgbClr val="365F91"/>
                        </a:solidFill>
                        <a:latin typeface="Calibri"/>
                        <a:ea typeface="Calibri"/>
                        <a:cs typeface="Times New Roman"/>
                      </a:endParaRPr>
                    </a:p>
                  </a:txBody>
                  <a:tcPr marL="68580" marR="68580" marT="0" marB="0" anchor="ctr">
                    <a:lnL>
                      <a:noFill/>
                    </a:lnL>
                    <a:lnR>
                      <a:noFill/>
                    </a:lnR>
                    <a:lnT>
                      <a:noFill/>
                    </a:lnT>
                    <a:lnB>
                      <a:noFill/>
                    </a:lnB>
                    <a:solidFill>
                      <a:srgbClr val="D3DFEE"/>
                    </a:solidFill>
                  </a:tcPr>
                </a:tc>
                <a:tc>
                  <a:txBody>
                    <a:bodyPr/>
                    <a:lstStyle/>
                    <a:p>
                      <a:pPr algn="ctr">
                        <a:spcAft>
                          <a:spcPts val="0"/>
                        </a:spcAft>
                      </a:pPr>
                      <a:r>
                        <a:rPr lang="es-ES" sz="2000" b="1">
                          <a:solidFill>
                            <a:srgbClr val="365F91"/>
                          </a:solidFill>
                          <a:latin typeface="Arial Narrow"/>
                          <a:ea typeface="Calibri"/>
                          <a:cs typeface="Times New Roman"/>
                        </a:rPr>
                        <a:t>8</a:t>
                      </a:r>
                      <a:endParaRPr lang="es-ES" sz="2000" b="1">
                        <a:solidFill>
                          <a:srgbClr val="365F91"/>
                        </a:solidFill>
                        <a:latin typeface="Calibri"/>
                        <a:ea typeface="Calibri"/>
                        <a:cs typeface="Times New Roman"/>
                      </a:endParaRPr>
                    </a:p>
                  </a:txBody>
                  <a:tcPr marL="68580" marR="68580" marT="0" marB="0" anchor="ctr">
                    <a:lnL>
                      <a:noFill/>
                    </a:lnL>
                    <a:lnR>
                      <a:noFill/>
                    </a:lnR>
                    <a:lnT>
                      <a:noFill/>
                    </a:lnT>
                    <a:lnB>
                      <a:noFill/>
                    </a:lnB>
                    <a:solidFill>
                      <a:srgbClr val="D3DFEE"/>
                    </a:solidFill>
                  </a:tcPr>
                </a:tc>
                <a:tc>
                  <a:txBody>
                    <a:bodyPr/>
                    <a:lstStyle/>
                    <a:p>
                      <a:pPr algn="ctr">
                        <a:spcAft>
                          <a:spcPts val="0"/>
                        </a:spcAft>
                      </a:pPr>
                      <a:r>
                        <a:rPr lang="es-ES" sz="2000" b="1" dirty="0">
                          <a:solidFill>
                            <a:srgbClr val="365F91"/>
                          </a:solidFill>
                          <a:latin typeface="Arial Narrow"/>
                          <a:ea typeface="Calibri"/>
                          <a:cs typeface="Times New Roman"/>
                        </a:rPr>
                        <a:t>17</a:t>
                      </a:r>
                      <a:endParaRPr lang="es-ES" sz="2000" b="1" dirty="0">
                        <a:solidFill>
                          <a:srgbClr val="365F91"/>
                        </a:solidFill>
                        <a:latin typeface="Calibri"/>
                        <a:ea typeface="Calibri"/>
                        <a:cs typeface="Times New Roman"/>
                      </a:endParaRPr>
                    </a:p>
                  </a:txBody>
                  <a:tcPr marL="68580" marR="68580" marT="0" marB="0" anchor="ctr">
                    <a:lnL>
                      <a:noFill/>
                    </a:lnL>
                    <a:lnR>
                      <a:noFill/>
                    </a:lnR>
                    <a:lnT>
                      <a:noFill/>
                    </a:lnT>
                    <a:lnB>
                      <a:noFill/>
                    </a:lnB>
                    <a:solidFill>
                      <a:srgbClr val="D3DFEE"/>
                    </a:solidFill>
                  </a:tcPr>
                </a:tc>
                <a:extLst>
                  <a:ext uri="{0D108BD9-81ED-4DB2-BD59-A6C34878D82A}">
                    <a16:rowId xmlns:a16="http://schemas.microsoft.com/office/drawing/2014/main" val="10005"/>
                  </a:ext>
                </a:extLst>
              </a:tr>
            </a:tbl>
          </a:graphicData>
        </a:graphic>
      </p:graphicFrame>
      <p:pic>
        <p:nvPicPr>
          <p:cNvPr id="35858" name="Imagen 1" descr="ODM y ODS"/>
          <p:cNvPicPr>
            <a:picLocks noChangeAspect="1" noChangeArrowheads="1"/>
          </p:cNvPicPr>
          <p:nvPr/>
        </p:nvPicPr>
        <p:blipFill>
          <a:blip r:embed="rId4" cstate="print"/>
          <a:srcRect l="25235" t="1907" r="38824" b="59128"/>
          <a:stretch>
            <a:fillRect/>
          </a:stretch>
        </p:blipFill>
        <p:spPr bwMode="auto">
          <a:xfrm>
            <a:off x="3348038" y="620688"/>
            <a:ext cx="1468437" cy="1363662"/>
          </a:xfrm>
          <a:prstGeom prst="rect">
            <a:avLst/>
          </a:prstGeom>
          <a:noFill/>
          <a:ln w="9525">
            <a:noFill/>
            <a:miter lim="800000"/>
            <a:headEnd/>
            <a:tailEnd/>
          </a:ln>
        </p:spPr>
      </p:pic>
      <p:pic>
        <p:nvPicPr>
          <p:cNvPr id="35859" name="Imagen 1" descr="ODM y ODS"/>
          <p:cNvPicPr>
            <a:picLocks noChangeAspect="1" noChangeArrowheads="1"/>
          </p:cNvPicPr>
          <p:nvPr/>
        </p:nvPicPr>
        <p:blipFill>
          <a:blip r:embed="rId4" cstate="print"/>
          <a:srcRect l="62416" t="1907" r="1643" b="59128"/>
          <a:stretch>
            <a:fillRect/>
          </a:stretch>
        </p:blipFill>
        <p:spPr bwMode="auto">
          <a:xfrm>
            <a:off x="6011863" y="620688"/>
            <a:ext cx="1468437" cy="1363662"/>
          </a:xfrm>
          <a:prstGeom prst="rect">
            <a:avLst/>
          </a:prstGeom>
          <a:noFill/>
          <a:ln w="9525">
            <a:noFill/>
            <a:miter lim="800000"/>
            <a:headEnd/>
            <a:tailEnd/>
          </a:ln>
        </p:spPr>
      </p:pic>
      <p:pic>
        <p:nvPicPr>
          <p:cNvPr id="5" name="Imagen 4" descr="C:\01. RUBEN\05. LOGOTIPOS\01. UNESCO Etxea\Alta resolución\Logo_UNESCO_Etxea_transp.gif"/>
          <p:cNvPicPr/>
          <p:nvPr/>
        </p:nvPicPr>
        <p:blipFill>
          <a:blip r:embed="rId5" cstate="print"/>
          <a:srcRect/>
          <a:stretch>
            <a:fillRect/>
          </a:stretch>
        </p:blipFill>
        <p:spPr bwMode="auto">
          <a:xfrm>
            <a:off x="7271792" y="5750135"/>
            <a:ext cx="1872208" cy="1080120"/>
          </a:xfrm>
          <a:prstGeom prst="rect">
            <a:avLst/>
          </a:prstGeom>
          <a:noFill/>
          <a:ln w="9525">
            <a:noFill/>
            <a:miter lim="800000"/>
            <a:headEnd/>
            <a:tailEnd/>
          </a:ln>
        </p:spPr>
      </p:pic>
      <p:pic>
        <p:nvPicPr>
          <p:cNvPr id="6" name="Sonido grabad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4419600" y="3276600"/>
            <a:ext cx="304800" cy="304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227" fill="hold"/>
                                        <p:tgtEl>
                                          <p:spTgt spid="6"/>
                                        </p:tgtEl>
                                      </p:cBhvr>
                                    </p:cmd>
                                  </p:childTnLst>
                                </p:cTn>
                              </p:par>
                            </p:childTnLst>
                          </p:cTn>
                        </p:par>
                      </p:childTnLst>
                    </p:cTn>
                  </p:par>
                </p:childTnLst>
              </p:cTn>
              <p:nextCondLst>
                <p:cond evt="onClick" delay="0">
                  <p:tgtEl>
                    <p:spTgt spid="6"/>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5 CuadroTexto"/>
          <p:cNvSpPr txBox="1">
            <a:spLocks noChangeArrowheads="1"/>
          </p:cNvSpPr>
          <p:nvPr/>
        </p:nvSpPr>
        <p:spPr bwMode="auto">
          <a:xfrm>
            <a:off x="539750" y="1241425"/>
            <a:ext cx="8208963" cy="5616575"/>
          </a:xfrm>
          <a:prstGeom prst="rect">
            <a:avLst/>
          </a:prstGeom>
          <a:noFill/>
          <a:ln w="9525">
            <a:noFill/>
            <a:miter lim="800000"/>
            <a:headEnd/>
            <a:tailEnd/>
          </a:ln>
        </p:spPr>
        <p:txBody>
          <a:bodyPr/>
          <a:lstStyle/>
          <a:p>
            <a:pPr marL="265113" indent="-265113">
              <a:buClr>
                <a:srgbClr val="C00000"/>
              </a:buClr>
              <a:buFont typeface="Wingdings" pitchFamily="2" charset="2"/>
              <a:buNone/>
            </a:pPr>
            <a:endParaRPr lang="es-ES" sz="1800" b="1">
              <a:solidFill>
                <a:srgbClr val="CC0000"/>
              </a:solidFill>
              <a:latin typeface="Calibri" pitchFamily="34" charset="0"/>
              <a:cs typeface="Arial" charset="0"/>
            </a:endParaRPr>
          </a:p>
          <a:p>
            <a:pPr marL="265113" indent="-265113">
              <a:spcAft>
                <a:spcPct val="30000"/>
              </a:spcAft>
              <a:buClr>
                <a:srgbClr val="C00000"/>
              </a:buClr>
              <a:buFont typeface="Wingdings" pitchFamily="2" charset="2"/>
              <a:buNone/>
            </a:pPr>
            <a:endParaRPr lang="es-ES" sz="2200">
              <a:latin typeface="Calibri" pitchFamily="34" charset="0"/>
              <a:cs typeface="Arial" charset="0"/>
            </a:endParaRPr>
          </a:p>
        </p:txBody>
      </p:sp>
      <p:sp>
        <p:nvSpPr>
          <p:cNvPr id="40962" name="5 CuadroTexto"/>
          <p:cNvSpPr txBox="1">
            <a:spLocks noChangeArrowheads="1"/>
          </p:cNvSpPr>
          <p:nvPr/>
        </p:nvSpPr>
        <p:spPr bwMode="auto">
          <a:xfrm>
            <a:off x="179388" y="1384771"/>
            <a:ext cx="8785225" cy="4708525"/>
          </a:xfrm>
          <a:prstGeom prst="rect">
            <a:avLst/>
          </a:prstGeom>
          <a:noFill/>
          <a:ln w="9525">
            <a:noFill/>
            <a:miter lim="800000"/>
            <a:headEnd/>
            <a:tailEnd/>
          </a:ln>
        </p:spPr>
        <p:txBody>
          <a:bodyPr/>
          <a:lstStyle/>
          <a:p>
            <a:pPr marL="342900" indent="-342900">
              <a:buClr>
                <a:srgbClr val="C00000"/>
              </a:buClr>
              <a:buFont typeface="Wingdings" pitchFamily="2" charset="2"/>
              <a:buNone/>
            </a:pPr>
            <a:endParaRPr lang="es-ES" sz="2000" dirty="0"/>
          </a:p>
          <a:p>
            <a:pPr marL="342900" indent="-342900">
              <a:spcBef>
                <a:spcPts val="600"/>
              </a:spcBef>
              <a:spcAft>
                <a:spcPct val="30000"/>
              </a:spcAft>
              <a:buClr>
                <a:srgbClr val="FFFFFF"/>
              </a:buClr>
              <a:buFont typeface="Wingdings" pitchFamily="2" charset="2"/>
              <a:buChar char="ü"/>
            </a:pPr>
            <a:r>
              <a:rPr lang="es-ES" sz="2000" b="1" i="1" dirty="0" err="1">
                <a:solidFill>
                  <a:srgbClr val="FFCC00"/>
                </a:solidFill>
                <a:latin typeface="Arial Narrow" pitchFamily="34" charset="0"/>
                <a:cs typeface="Arial" charset="0"/>
              </a:rPr>
              <a:t>People</a:t>
            </a:r>
            <a:r>
              <a:rPr lang="es-ES" sz="2000" b="1" i="1" dirty="0">
                <a:solidFill>
                  <a:srgbClr val="FFCC00"/>
                </a:solidFill>
                <a:latin typeface="Arial Narrow" pitchFamily="34" charset="0"/>
                <a:cs typeface="Arial" charset="0"/>
              </a:rPr>
              <a:t>:</a:t>
            </a:r>
            <a:r>
              <a:rPr lang="es-ES" sz="2000" b="1" i="1" dirty="0">
                <a:solidFill>
                  <a:srgbClr val="FFFFFF"/>
                </a:solidFill>
                <a:latin typeface="Arial Narrow" pitchFamily="34" charset="0"/>
                <a:cs typeface="Arial" charset="0"/>
              </a:rPr>
              <a:t> No dejar a nadie atrás</a:t>
            </a:r>
            <a:r>
              <a:rPr lang="es-ES" sz="2000" dirty="0">
                <a:solidFill>
                  <a:srgbClr val="FFFFFF"/>
                </a:solidFill>
                <a:latin typeface="Arial Narrow" pitchFamily="34" charset="0"/>
                <a:cs typeface="Arial" charset="0"/>
              </a:rPr>
              <a:t>. </a:t>
            </a:r>
            <a:r>
              <a:rPr lang="es-ES" sz="1600" dirty="0">
                <a:solidFill>
                  <a:srgbClr val="FFFFFF"/>
                </a:solidFill>
                <a:latin typeface="Arial Narrow" pitchFamily="34" charset="0"/>
                <a:cs typeface="Arial" charset="0"/>
              </a:rPr>
              <a:t>Asegurar que a ninguna persona (por su género, raza, discapacidad, etc.) se le nieguen derechos humanos universales y oportunidades económicas básicas.</a:t>
            </a:r>
          </a:p>
          <a:p>
            <a:pPr marL="342900" indent="-342900">
              <a:spcBef>
                <a:spcPts val="600"/>
              </a:spcBef>
              <a:spcAft>
                <a:spcPct val="30000"/>
              </a:spcAft>
              <a:buClr>
                <a:srgbClr val="FFFFFF"/>
              </a:buClr>
              <a:buFont typeface="Wingdings" pitchFamily="2" charset="2"/>
              <a:buChar char="ü"/>
            </a:pPr>
            <a:r>
              <a:rPr lang="es-ES" sz="2000" b="1" i="1" dirty="0" err="1">
                <a:solidFill>
                  <a:srgbClr val="FFCC00"/>
                </a:solidFill>
                <a:latin typeface="Arial Narrow" pitchFamily="34" charset="0"/>
                <a:cs typeface="Arial" charset="0"/>
              </a:rPr>
              <a:t>Planet</a:t>
            </a:r>
            <a:r>
              <a:rPr lang="es-ES" sz="2000" b="1" i="1" dirty="0">
                <a:solidFill>
                  <a:srgbClr val="FFCC00"/>
                </a:solidFill>
                <a:latin typeface="Arial Narrow" pitchFamily="34" charset="0"/>
                <a:cs typeface="Arial" charset="0"/>
              </a:rPr>
              <a:t>:</a:t>
            </a:r>
            <a:r>
              <a:rPr lang="es-ES" sz="2000" b="1" i="1" dirty="0">
                <a:solidFill>
                  <a:srgbClr val="FFFFFF"/>
                </a:solidFill>
                <a:latin typeface="Arial Narrow" pitchFamily="34" charset="0"/>
                <a:cs typeface="Arial" charset="0"/>
              </a:rPr>
              <a:t> Colocar el desarrollo sostenible en el centro</a:t>
            </a:r>
            <a:r>
              <a:rPr lang="es-ES" sz="2000" i="1" dirty="0">
                <a:solidFill>
                  <a:srgbClr val="FFFFFF"/>
                </a:solidFill>
                <a:latin typeface="Arial Narrow" pitchFamily="34" charset="0"/>
                <a:cs typeface="Arial" charset="0"/>
              </a:rPr>
              <a:t>. </a:t>
            </a:r>
            <a:r>
              <a:rPr lang="es-ES" sz="1600" dirty="0">
                <a:solidFill>
                  <a:srgbClr val="FFFFFF"/>
                </a:solidFill>
                <a:latin typeface="Arial Narrow" pitchFamily="34" charset="0"/>
                <a:cs typeface="Arial" charset="0"/>
              </a:rPr>
              <a:t>Integrar las dimensiones sociales, económicas y medioambientales de la sostenibilidad, y lograr más inclusión social.</a:t>
            </a:r>
          </a:p>
          <a:p>
            <a:pPr marL="342900" indent="-342900">
              <a:spcBef>
                <a:spcPts val="600"/>
              </a:spcBef>
              <a:spcAft>
                <a:spcPct val="30000"/>
              </a:spcAft>
              <a:buClr>
                <a:srgbClr val="FFFFFF"/>
              </a:buClr>
              <a:buFont typeface="Wingdings" pitchFamily="2" charset="2"/>
              <a:buChar char="ü"/>
            </a:pPr>
            <a:r>
              <a:rPr lang="es-ES" sz="2000" b="1" i="1" dirty="0" err="1">
                <a:solidFill>
                  <a:srgbClr val="FFCC00"/>
                </a:solidFill>
                <a:latin typeface="Arial Narrow" pitchFamily="34" charset="0"/>
                <a:cs typeface="Arial" charset="0"/>
              </a:rPr>
              <a:t>Prosperity</a:t>
            </a:r>
            <a:r>
              <a:rPr lang="es-ES" sz="2000" b="1" i="1" dirty="0">
                <a:solidFill>
                  <a:srgbClr val="FFCC00"/>
                </a:solidFill>
                <a:latin typeface="Arial Narrow" pitchFamily="34" charset="0"/>
                <a:cs typeface="Arial" charset="0"/>
              </a:rPr>
              <a:t>: </a:t>
            </a:r>
            <a:r>
              <a:rPr lang="es-ES" sz="2000" b="1" i="1" dirty="0">
                <a:solidFill>
                  <a:srgbClr val="FFFFFF"/>
                </a:solidFill>
                <a:latin typeface="Arial Narrow" pitchFamily="34" charset="0"/>
                <a:cs typeface="Arial" charset="0"/>
              </a:rPr>
              <a:t>Transformar las economías para empleos y crecimiento inclusivo</a:t>
            </a:r>
            <a:r>
              <a:rPr lang="es-ES" sz="2000" dirty="0">
                <a:solidFill>
                  <a:srgbClr val="FFFFFF"/>
                </a:solidFill>
                <a:latin typeface="Arial Narrow" pitchFamily="34" charset="0"/>
                <a:cs typeface="Arial" charset="0"/>
              </a:rPr>
              <a:t>. </a:t>
            </a:r>
            <a:r>
              <a:rPr lang="es-ES" sz="1600" dirty="0">
                <a:solidFill>
                  <a:srgbClr val="FFFFFF"/>
                </a:solidFill>
                <a:latin typeface="Arial Narrow" pitchFamily="34" charset="0"/>
                <a:cs typeface="Arial" charset="0"/>
              </a:rPr>
              <a:t>Adoptar patrones de producción y consumo sostenibles. Asegurar buenas posibilidades de empleo, mientras se avanza hacia patrones sostenibles de trabajo y vida.</a:t>
            </a:r>
            <a:endParaRPr lang="es-ES" sz="1600" i="1" dirty="0">
              <a:solidFill>
                <a:srgbClr val="FFFFFF"/>
              </a:solidFill>
              <a:latin typeface="Arial Narrow" pitchFamily="34" charset="0"/>
              <a:cs typeface="Arial" charset="0"/>
            </a:endParaRPr>
          </a:p>
          <a:p>
            <a:pPr marL="342900" indent="-342900">
              <a:spcBef>
                <a:spcPts val="600"/>
              </a:spcBef>
              <a:spcAft>
                <a:spcPct val="30000"/>
              </a:spcAft>
              <a:buClr>
                <a:srgbClr val="FFFFFF"/>
              </a:buClr>
              <a:buFont typeface="Wingdings" pitchFamily="2" charset="2"/>
              <a:buChar char="ü"/>
            </a:pPr>
            <a:r>
              <a:rPr lang="es-ES" sz="2000" b="1" i="1" dirty="0" err="1">
                <a:solidFill>
                  <a:srgbClr val="FFCC00"/>
                </a:solidFill>
                <a:latin typeface="Arial Narrow" pitchFamily="34" charset="0"/>
                <a:cs typeface="Arial" charset="0"/>
              </a:rPr>
              <a:t>Peace</a:t>
            </a:r>
            <a:r>
              <a:rPr lang="es-ES" sz="2000" b="1" i="1" dirty="0">
                <a:solidFill>
                  <a:srgbClr val="FFCC00"/>
                </a:solidFill>
                <a:latin typeface="Arial Narrow" pitchFamily="34" charset="0"/>
                <a:cs typeface="Arial" charset="0"/>
              </a:rPr>
              <a:t>:</a:t>
            </a:r>
            <a:r>
              <a:rPr lang="es-ES" sz="2000" b="1" i="1" dirty="0">
                <a:solidFill>
                  <a:srgbClr val="FF9900"/>
                </a:solidFill>
                <a:latin typeface="Arial Narrow" pitchFamily="34" charset="0"/>
                <a:cs typeface="Arial" charset="0"/>
              </a:rPr>
              <a:t> </a:t>
            </a:r>
            <a:r>
              <a:rPr lang="es-ES" sz="2000" b="1" i="1" dirty="0">
                <a:solidFill>
                  <a:srgbClr val="FFFFFF"/>
                </a:solidFill>
                <a:latin typeface="Arial Narrow" pitchFamily="34" charset="0"/>
                <a:cs typeface="Arial" charset="0"/>
              </a:rPr>
              <a:t>Construir la paz e instituciones eficaces, abiertas y responsables para todos</a:t>
            </a:r>
            <a:r>
              <a:rPr lang="es-ES" sz="2000" dirty="0">
                <a:solidFill>
                  <a:srgbClr val="FFFFFF"/>
                </a:solidFill>
                <a:latin typeface="Arial Narrow" pitchFamily="34" charset="0"/>
                <a:cs typeface="Arial" charset="0"/>
              </a:rPr>
              <a:t>. </a:t>
            </a:r>
            <a:r>
              <a:rPr lang="es-ES" sz="1600" dirty="0">
                <a:solidFill>
                  <a:srgbClr val="FFFFFF"/>
                </a:solidFill>
                <a:latin typeface="Arial Narrow" pitchFamily="34" charset="0"/>
                <a:cs typeface="Arial" charset="0"/>
              </a:rPr>
              <a:t>Llamamiento para reconocer que la paz y el buen gobierno son elementos esenciales para el bienestar, y no una opción.</a:t>
            </a:r>
          </a:p>
          <a:p>
            <a:pPr marL="342900" indent="-342900">
              <a:spcBef>
                <a:spcPts val="600"/>
              </a:spcBef>
              <a:spcAft>
                <a:spcPct val="30000"/>
              </a:spcAft>
              <a:buClr>
                <a:srgbClr val="FFFFFF"/>
              </a:buClr>
              <a:buFont typeface="Wingdings" pitchFamily="2" charset="2"/>
              <a:buChar char="ü"/>
            </a:pPr>
            <a:r>
              <a:rPr lang="es-ES" sz="2000" b="1" i="1" dirty="0" err="1">
                <a:solidFill>
                  <a:srgbClr val="FFCC00"/>
                </a:solidFill>
                <a:latin typeface="Arial Narrow" pitchFamily="34" charset="0"/>
                <a:cs typeface="Arial" charset="0"/>
              </a:rPr>
              <a:t>Partnership</a:t>
            </a:r>
            <a:r>
              <a:rPr lang="es-ES" sz="2000" b="1" i="1" dirty="0">
                <a:solidFill>
                  <a:srgbClr val="FFCC00"/>
                </a:solidFill>
                <a:latin typeface="Arial Narrow" pitchFamily="34" charset="0"/>
                <a:cs typeface="Arial" charset="0"/>
              </a:rPr>
              <a:t>:</a:t>
            </a:r>
            <a:r>
              <a:rPr lang="es-ES" sz="2000" b="1" i="1" dirty="0">
                <a:solidFill>
                  <a:srgbClr val="FFFFFF"/>
                </a:solidFill>
                <a:latin typeface="Arial Narrow" pitchFamily="34" charset="0"/>
                <a:cs typeface="Arial" charset="0"/>
              </a:rPr>
              <a:t> Construir una Nueva Alianza Mundial</a:t>
            </a:r>
            <a:r>
              <a:rPr lang="es-ES" sz="2000" i="1" dirty="0">
                <a:solidFill>
                  <a:srgbClr val="FFFFFF"/>
                </a:solidFill>
                <a:latin typeface="Arial Narrow" pitchFamily="34" charset="0"/>
                <a:cs typeface="Arial" charset="0"/>
              </a:rPr>
              <a:t>. </a:t>
            </a:r>
            <a:r>
              <a:rPr lang="es-ES" sz="1600" dirty="0">
                <a:solidFill>
                  <a:srgbClr val="FFFFFF"/>
                </a:solidFill>
                <a:latin typeface="Arial Narrow" pitchFamily="34" charset="0"/>
                <a:cs typeface="Arial" charset="0"/>
              </a:rPr>
              <a:t>Una alianza que incluya más actores (p. ej. mujeres, sociedad civil, comunidades indígenas y locales, grupos tradicionalmente marginados, instituciones multilaterales, gobiernos locales y nacionales, etc.) y dotada de un mecanismo fuerte e                     independiente de monitoreo.</a:t>
            </a:r>
          </a:p>
        </p:txBody>
      </p:sp>
      <p:sp>
        <p:nvSpPr>
          <p:cNvPr id="40963" name="5 CuadroTexto"/>
          <p:cNvSpPr txBox="1">
            <a:spLocks noChangeArrowheads="1"/>
          </p:cNvSpPr>
          <p:nvPr/>
        </p:nvSpPr>
        <p:spPr bwMode="auto">
          <a:xfrm>
            <a:off x="323850" y="881533"/>
            <a:ext cx="7788275" cy="792163"/>
          </a:xfrm>
          <a:prstGeom prst="rect">
            <a:avLst/>
          </a:prstGeom>
          <a:noFill/>
          <a:ln w="9525">
            <a:noFill/>
            <a:miter lim="800000"/>
            <a:headEnd/>
            <a:tailEnd/>
          </a:ln>
        </p:spPr>
        <p:txBody>
          <a:bodyPr/>
          <a:lstStyle/>
          <a:p>
            <a:pPr marL="265113" indent="-265113"/>
            <a:r>
              <a:rPr lang="es-ES" sz="2000" b="1">
                <a:solidFill>
                  <a:srgbClr val="CCECFF"/>
                </a:solidFill>
                <a:latin typeface="Arial Narrow" pitchFamily="34" charset="0"/>
              </a:rPr>
              <a:t>Cinco elementos fundamentales: las 5 “P”</a:t>
            </a:r>
          </a:p>
        </p:txBody>
      </p:sp>
      <p:sp>
        <p:nvSpPr>
          <p:cNvPr id="40964" name="1 Título"/>
          <p:cNvSpPr>
            <a:spLocks/>
          </p:cNvSpPr>
          <p:nvPr/>
        </p:nvSpPr>
        <p:spPr bwMode="auto">
          <a:xfrm>
            <a:off x="0" y="0"/>
            <a:ext cx="9144000" cy="836613"/>
          </a:xfrm>
          <a:prstGeom prst="rect">
            <a:avLst/>
          </a:prstGeom>
          <a:noFill/>
          <a:ln w="9525">
            <a:noFill/>
            <a:miter lim="800000"/>
            <a:headEnd/>
            <a:tailEnd/>
          </a:ln>
        </p:spPr>
        <p:txBody>
          <a:bodyPr anchor="ctr"/>
          <a:lstStyle/>
          <a:p>
            <a:pPr algn="ctr"/>
            <a:r>
              <a:rPr lang="es-ES" sz="2400" b="1">
                <a:solidFill>
                  <a:schemeClr val="tx2"/>
                </a:solidFill>
                <a:latin typeface="Arial Narrow" pitchFamily="34" charset="0"/>
              </a:rPr>
              <a:t>AGENDA 2030</a:t>
            </a:r>
          </a:p>
        </p:txBody>
      </p:sp>
      <p:pic>
        <p:nvPicPr>
          <p:cNvPr id="40965" name="Picture 2" descr="http://dochas.ie/sites/default/files/SDG%20circle.JPG"/>
          <p:cNvPicPr>
            <a:picLocks noChangeAspect="1" noChangeArrowheads="1"/>
          </p:cNvPicPr>
          <p:nvPr/>
        </p:nvPicPr>
        <p:blipFill>
          <a:blip r:embed="rId5" cstate="print"/>
          <a:srcRect l="13103" t="1775" r="13525" b="2396"/>
          <a:stretch>
            <a:fillRect/>
          </a:stretch>
        </p:blipFill>
        <p:spPr bwMode="auto">
          <a:xfrm>
            <a:off x="7235825" y="17933"/>
            <a:ext cx="1381125" cy="1331913"/>
          </a:xfrm>
          <a:prstGeom prst="rect">
            <a:avLst/>
          </a:prstGeom>
          <a:noFill/>
          <a:ln w="9525">
            <a:noFill/>
            <a:miter lim="800000"/>
            <a:headEnd/>
            <a:tailEnd/>
          </a:ln>
        </p:spPr>
      </p:pic>
      <p:pic>
        <p:nvPicPr>
          <p:cNvPr id="7" name="Imagen 6" descr="C:\01. RUBEN\05. LOGOTIPOS\01. UNESCO Etxea\Alta resolución\Logo_UNESCO_Etxea_transp.gif"/>
          <p:cNvPicPr/>
          <p:nvPr/>
        </p:nvPicPr>
        <p:blipFill>
          <a:blip r:embed="rId6" cstate="print"/>
          <a:srcRect/>
          <a:stretch>
            <a:fillRect/>
          </a:stretch>
        </p:blipFill>
        <p:spPr bwMode="auto">
          <a:xfrm>
            <a:off x="7271792" y="5750135"/>
            <a:ext cx="1872208" cy="1080120"/>
          </a:xfrm>
          <a:prstGeom prst="rect">
            <a:avLst/>
          </a:prstGeom>
          <a:noFill/>
          <a:ln w="9525">
            <a:noFill/>
            <a:miter lim="800000"/>
            <a:headEnd/>
            <a:tailEnd/>
          </a:ln>
        </p:spPr>
      </p:pic>
      <p:pic>
        <p:nvPicPr>
          <p:cNvPr id="8" name="Sonido grabad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cstate="print"/>
          <a:stretch>
            <a:fillRect/>
          </a:stretch>
        </p:blipFill>
        <p:spPr>
          <a:xfrm>
            <a:off x="4419600" y="3276600"/>
            <a:ext cx="304800" cy="304800"/>
          </a:xfrm>
          <a:prstGeom prst="rect">
            <a:avLst/>
          </a:prstGeom>
        </p:spPr>
      </p:pic>
    </p:spTree>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6827" fill="hold"/>
                                        <p:tgtEl>
                                          <p:spTgt spid="8"/>
                                        </p:tgtEl>
                                      </p:cBhvr>
                                    </p:cmd>
                                  </p:childTnLst>
                                </p:cTn>
                              </p:par>
                            </p:childTnLst>
                          </p:cTn>
                        </p:par>
                      </p:childTnLst>
                    </p:cTn>
                  </p:par>
                </p:childTnLst>
              </p:cTn>
              <p:nextCondLst>
                <p:cond evt="onClick" delay="0">
                  <p:tgtEl>
                    <p:spTgt spid="8"/>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2 Marcador de contenido"/>
          <p:cNvSpPr>
            <a:spLocks noGrp="1"/>
          </p:cNvSpPr>
          <p:nvPr>
            <p:ph idx="4294967295"/>
          </p:nvPr>
        </p:nvSpPr>
        <p:spPr/>
        <p:txBody>
          <a:bodyPr/>
          <a:lstStyle/>
          <a:p>
            <a:endParaRPr lang="es-ES"/>
          </a:p>
        </p:txBody>
      </p:sp>
      <p:sp>
        <p:nvSpPr>
          <p:cNvPr id="43010" name="1 Título"/>
          <p:cNvSpPr>
            <a:spLocks/>
          </p:cNvSpPr>
          <p:nvPr/>
        </p:nvSpPr>
        <p:spPr bwMode="auto">
          <a:xfrm>
            <a:off x="0" y="0"/>
            <a:ext cx="9144000" cy="836613"/>
          </a:xfrm>
          <a:prstGeom prst="rect">
            <a:avLst/>
          </a:prstGeom>
          <a:noFill/>
          <a:ln w="9525">
            <a:noFill/>
            <a:miter lim="800000"/>
            <a:headEnd/>
            <a:tailEnd/>
          </a:ln>
        </p:spPr>
        <p:txBody>
          <a:bodyPr anchor="ctr"/>
          <a:lstStyle/>
          <a:p>
            <a:pPr algn="ctr"/>
            <a:r>
              <a:rPr lang="es-ES" sz="2400" b="1">
                <a:solidFill>
                  <a:schemeClr val="tx2"/>
                </a:solidFill>
                <a:latin typeface="Arial Narrow" pitchFamily="34" charset="0"/>
              </a:rPr>
              <a:t>OBJETIVOS DE DESARROLLO SOSTENIBLE</a:t>
            </a:r>
          </a:p>
        </p:txBody>
      </p:sp>
      <p:pic>
        <p:nvPicPr>
          <p:cNvPr id="43011" name="Picture 2" descr="http://static.un.org/News/dh/photos/large/2015/September/09-09-S-SDG-Poster.jpg?"/>
          <p:cNvPicPr>
            <a:picLocks noChangeAspect="1" noChangeArrowheads="1"/>
          </p:cNvPicPr>
          <p:nvPr/>
        </p:nvPicPr>
        <p:blipFill>
          <a:blip r:embed="rId4" cstate="print"/>
          <a:srcRect t="19620" b="4007"/>
          <a:stretch>
            <a:fillRect/>
          </a:stretch>
        </p:blipFill>
        <p:spPr bwMode="auto">
          <a:xfrm>
            <a:off x="0" y="1484313"/>
            <a:ext cx="9144000" cy="4657725"/>
          </a:xfrm>
          <a:prstGeom prst="rect">
            <a:avLst/>
          </a:prstGeom>
          <a:noFill/>
          <a:ln w="9525">
            <a:noFill/>
            <a:miter lim="800000"/>
            <a:headEnd/>
            <a:tailEnd/>
          </a:ln>
        </p:spPr>
      </p:pic>
      <p:pic>
        <p:nvPicPr>
          <p:cNvPr id="5" name="Sonido grabad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4419600" y="3276600"/>
            <a:ext cx="304800" cy="304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4887" fill="hold"/>
                                        <p:tgtEl>
                                          <p:spTgt spid="5"/>
                                        </p:tgtEl>
                                      </p:cBhvr>
                                    </p:cmd>
                                  </p:childTnLst>
                                </p:cTn>
                              </p:par>
                            </p:childTnLst>
                          </p:cTn>
                        </p:par>
                      </p:childTnLst>
                    </p:cTn>
                  </p:par>
                </p:childTnLst>
              </p:cTn>
              <p:nextCondLst>
                <p:cond evt="onClick" delay="0">
                  <p:tgtEl>
                    <p:spTgt spid="5"/>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1 Título"/>
          <p:cNvSpPr>
            <a:spLocks noGrp="1"/>
          </p:cNvSpPr>
          <p:nvPr>
            <p:ph type="title"/>
          </p:nvPr>
        </p:nvSpPr>
        <p:spPr>
          <a:xfrm>
            <a:off x="0" y="1196975"/>
            <a:ext cx="2735263" cy="1570038"/>
          </a:xfrm>
        </p:spPr>
        <p:txBody>
          <a:bodyPr/>
          <a:lstStyle/>
          <a:p>
            <a:r>
              <a:rPr lang="es-ES_tradnl" sz="2400">
                <a:solidFill>
                  <a:srgbClr val="FFFFFF"/>
                </a:solidFill>
                <a:latin typeface="Arial Narrow" pitchFamily="34" charset="0"/>
              </a:rPr>
              <a:t>ODS 1. </a:t>
            </a:r>
            <a:br>
              <a:rPr lang="es-ES_tradnl" sz="2400">
                <a:solidFill>
                  <a:srgbClr val="FFFFFF"/>
                </a:solidFill>
                <a:latin typeface="Arial Narrow" pitchFamily="34" charset="0"/>
              </a:rPr>
            </a:br>
            <a:r>
              <a:rPr lang="es-ES_tradnl" sz="2400">
                <a:solidFill>
                  <a:srgbClr val="FFFFFF"/>
                </a:solidFill>
                <a:latin typeface="Arial Narrow" pitchFamily="34" charset="0"/>
              </a:rPr>
              <a:t>Poner fin a la pobreza en todas sus formas en todo el mundo </a:t>
            </a:r>
            <a:endParaRPr lang="en-GB" sz="2400">
              <a:solidFill>
                <a:srgbClr val="FFFFFF"/>
              </a:solidFill>
              <a:latin typeface="Arial Narrow" pitchFamily="34" charset="0"/>
            </a:endParaRPr>
          </a:p>
        </p:txBody>
      </p:sp>
      <p:sp>
        <p:nvSpPr>
          <p:cNvPr id="45058" name="3 Marcador de contenido"/>
          <p:cNvSpPr>
            <a:spLocks noGrp="1"/>
          </p:cNvSpPr>
          <p:nvPr>
            <p:ph sz="half" idx="2"/>
          </p:nvPr>
        </p:nvSpPr>
        <p:spPr>
          <a:xfrm>
            <a:off x="2627313" y="-27384"/>
            <a:ext cx="6516687" cy="6858000"/>
          </a:xfrm>
        </p:spPr>
        <p:txBody>
          <a:bodyPr/>
          <a:lstStyle/>
          <a:p>
            <a:pPr marL="0" indent="0" algn="just">
              <a:buFontTx/>
              <a:buNone/>
            </a:pPr>
            <a:r>
              <a:rPr lang="es-ES_tradnl" sz="1200" dirty="0">
                <a:solidFill>
                  <a:srgbClr val="C3DCFF"/>
                </a:solidFill>
                <a:latin typeface="Arial Narrow" pitchFamily="34" charset="0"/>
              </a:rPr>
              <a:t>1.1 Para 2030, erradicar la </a:t>
            </a:r>
            <a:r>
              <a:rPr lang="es-ES_tradnl" sz="2000" b="1" dirty="0">
                <a:solidFill>
                  <a:srgbClr val="FF4B21"/>
                </a:solidFill>
                <a:latin typeface="Arial Narrow" pitchFamily="34" charset="0"/>
              </a:rPr>
              <a:t>pobreza extrema</a:t>
            </a:r>
            <a:r>
              <a:rPr lang="es-ES_tradnl" sz="1200" b="1" dirty="0">
                <a:solidFill>
                  <a:srgbClr val="FF4B21"/>
                </a:solidFill>
                <a:latin typeface="Arial Narrow" pitchFamily="34" charset="0"/>
              </a:rPr>
              <a:t> </a:t>
            </a:r>
            <a:r>
              <a:rPr lang="es-ES_tradnl" sz="1200" b="1" dirty="0">
                <a:solidFill>
                  <a:srgbClr val="C3DCFF"/>
                </a:solidFill>
                <a:latin typeface="Arial Narrow" pitchFamily="34" charset="0"/>
              </a:rPr>
              <a:t>para todas las personas en el mundo, actualmente medida como las personas que viven con menos de 1,25 dólares al día.</a:t>
            </a:r>
          </a:p>
          <a:p>
            <a:pPr marL="0" indent="0" algn="just">
              <a:buFontTx/>
              <a:buNone/>
            </a:pPr>
            <a:endParaRPr lang="en-GB" sz="1200" b="1" dirty="0">
              <a:solidFill>
                <a:srgbClr val="C3DCFF"/>
              </a:solidFill>
              <a:latin typeface="Arial Narrow" pitchFamily="34" charset="0"/>
            </a:endParaRPr>
          </a:p>
          <a:p>
            <a:pPr marL="0" indent="0" algn="just">
              <a:buFontTx/>
              <a:buNone/>
            </a:pPr>
            <a:r>
              <a:rPr lang="es-ES_tradnl" sz="1200" b="1" dirty="0">
                <a:solidFill>
                  <a:srgbClr val="C3DCFF"/>
                </a:solidFill>
                <a:latin typeface="Arial Narrow" pitchFamily="34" charset="0"/>
              </a:rPr>
              <a:t>1.2 Para 2030, reducir al menos a la mitad la proporción de hombres, mujeres y niños de todas las edades que viven en la</a:t>
            </a:r>
            <a:r>
              <a:rPr lang="es-ES_tradnl" sz="1200" b="1" dirty="0">
                <a:solidFill>
                  <a:srgbClr val="FFFFFF"/>
                </a:solidFill>
                <a:latin typeface="Arial Narrow" pitchFamily="34" charset="0"/>
              </a:rPr>
              <a:t> </a:t>
            </a:r>
            <a:r>
              <a:rPr lang="es-ES_tradnl" sz="2000" b="1" dirty="0">
                <a:solidFill>
                  <a:srgbClr val="FF4B21"/>
                </a:solidFill>
                <a:latin typeface="Arial Narrow" pitchFamily="34" charset="0"/>
              </a:rPr>
              <a:t>pobreza en todas sus dimensiones</a:t>
            </a:r>
            <a:r>
              <a:rPr lang="es-ES_tradnl" sz="1200" b="1" dirty="0">
                <a:latin typeface="Arial Narrow" pitchFamily="34" charset="0"/>
              </a:rPr>
              <a:t> </a:t>
            </a:r>
            <a:r>
              <a:rPr lang="es-ES_tradnl" sz="1200" b="1" dirty="0">
                <a:solidFill>
                  <a:srgbClr val="C3DCFF"/>
                </a:solidFill>
                <a:latin typeface="Arial Narrow" pitchFamily="34" charset="0"/>
              </a:rPr>
              <a:t>con arreglo a las definiciones nacionales.</a:t>
            </a:r>
          </a:p>
          <a:p>
            <a:pPr marL="0" indent="0" algn="just">
              <a:buFontTx/>
              <a:buNone/>
            </a:pPr>
            <a:endParaRPr lang="en-GB" sz="1200" b="1" dirty="0">
              <a:solidFill>
                <a:srgbClr val="C3DCFF"/>
              </a:solidFill>
              <a:latin typeface="Arial Narrow" pitchFamily="34" charset="0"/>
            </a:endParaRPr>
          </a:p>
          <a:p>
            <a:pPr marL="0" indent="0" algn="just">
              <a:buFontTx/>
              <a:buNone/>
            </a:pPr>
            <a:r>
              <a:rPr lang="es-ES_tradnl" sz="1200" b="1" dirty="0">
                <a:solidFill>
                  <a:srgbClr val="C3DCFF"/>
                </a:solidFill>
                <a:latin typeface="Arial Narrow" pitchFamily="34" charset="0"/>
              </a:rPr>
              <a:t>1.3 Poner en práctica a nivel nacional sistemas y medidas apropiadas de </a:t>
            </a:r>
            <a:r>
              <a:rPr lang="es-ES_tradnl" sz="2000" b="1" dirty="0">
                <a:solidFill>
                  <a:srgbClr val="FF4B21"/>
                </a:solidFill>
                <a:latin typeface="Arial Narrow" pitchFamily="34" charset="0"/>
              </a:rPr>
              <a:t>protección social</a:t>
            </a:r>
            <a:r>
              <a:rPr lang="es-ES_tradnl" sz="1200" b="1" dirty="0">
                <a:solidFill>
                  <a:srgbClr val="FF4B21"/>
                </a:solidFill>
                <a:latin typeface="Arial Narrow" pitchFamily="34" charset="0"/>
              </a:rPr>
              <a:t>  </a:t>
            </a:r>
            <a:r>
              <a:rPr lang="es-ES_tradnl" sz="1200" b="1" dirty="0">
                <a:solidFill>
                  <a:srgbClr val="C3DCFF"/>
                </a:solidFill>
                <a:latin typeface="Arial Narrow" pitchFamily="34" charset="0"/>
              </a:rPr>
              <a:t>para todos, incluidos niveles mínimos, y lograr, para 2030, una amplia cobertura de los pobres y los vulnerables.</a:t>
            </a:r>
          </a:p>
          <a:p>
            <a:pPr marL="0" indent="0" algn="just">
              <a:buFontTx/>
              <a:buNone/>
            </a:pPr>
            <a:endParaRPr lang="en-GB" sz="1200" b="1" dirty="0">
              <a:solidFill>
                <a:srgbClr val="C3DCFF"/>
              </a:solidFill>
              <a:latin typeface="Arial Narrow" pitchFamily="34" charset="0"/>
            </a:endParaRPr>
          </a:p>
          <a:p>
            <a:pPr marL="0" indent="0" algn="just">
              <a:buFontTx/>
              <a:buNone/>
            </a:pPr>
            <a:r>
              <a:rPr lang="es-ES_tradnl" sz="1200" b="1" dirty="0">
                <a:solidFill>
                  <a:srgbClr val="C3DCFF"/>
                </a:solidFill>
                <a:latin typeface="Arial Narrow" pitchFamily="34" charset="0"/>
              </a:rPr>
              <a:t>1.4 Para 2030, garantizar que todos los hombres y mujeres, en particular los pobres y los vulnerables, tengan los mismos derechos a los recursos económicos, así como</a:t>
            </a:r>
            <a:r>
              <a:rPr lang="es-ES_tradnl" sz="1400" b="1" dirty="0">
                <a:solidFill>
                  <a:srgbClr val="C3DCFF"/>
                </a:solidFill>
                <a:latin typeface="Arial Narrow" pitchFamily="34" charset="0"/>
              </a:rPr>
              <a:t> </a:t>
            </a:r>
            <a:r>
              <a:rPr lang="es-ES_tradnl" sz="2000" b="1" dirty="0">
                <a:solidFill>
                  <a:srgbClr val="FF4B21"/>
                </a:solidFill>
                <a:latin typeface="Arial Narrow" pitchFamily="34" charset="0"/>
              </a:rPr>
              <a:t>acceso a los servicios básicos,</a:t>
            </a:r>
            <a:r>
              <a:rPr lang="es-ES_tradnl" sz="1200" b="1" dirty="0">
                <a:solidFill>
                  <a:srgbClr val="FF4B21"/>
                </a:solidFill>
                <a:latin typeface="Arial Narrow" pitchFamily="34" charset="0"/>
              </a:rPr>
              <a:t> </a:t>
            </a:r>
            <a:r>
              <a:rPr lang="es-ES_tradnl" sz="2000" b="1" dirty="0">
                <a:solidFill>
                  <a:srgbClr val="FF4B21"/>
                </a:solidFill>
                <a:latin typeface="Arial Narrow" pitchFamily="34" charset="0"/>
              </a:rPr>
              <a:t>la propiedad y el control de la tierra y otros bienes</a:t>
            </a:r>
            <a:r>
              <a:rPr lang="es-ES_tradnl" sz="2000" b="1" dirty="0">
                <a:solidFill>
                  <a:schemeClr val="accent2"/>
                </a:solidFill>
                <a:latin typeface="Arial Narrow" pitchFamily="34" charset="0"/>
              </a:rPr>
              <a:t>,</a:t>
            </a:r>
            <a:r>
              <a:rPr lang="es-ES_tradnl" sz="1200" b="1" dirty="0">
                <a:latin typeface="Arial Narrow" pitchFamily="34" charset="0"/>
              </a:rPr>
              <a:t> </a:t>
            </a:r>
            <a:r>
              <a:rPr lang="es-ES_tradnl" sz="1200" b="1" dirty="0">
                <a:solidFill>
                  <a:srgbClr val="C3DCFF"/>
                </a:solidFill>
                <a:latin typeface="Arial Narrow" pitchFamily="34" charset="0"/>
              </a:rPr>
              <a:t>la herencia, los recursos naturales, la tecnología nueva apropiada y los servicios financieros, incluida la </a:t>
            </a:r>
            <a:r>
              <a:rPr lang="es-ES_tradnl" sz="1200" b="1" dirty="0" err="1">
                <a:solidFill>
                  <a:srgbClr val="C3DCFF"/>
                </a:solidFill>
                <a:latin typeface="Arial Narrow" pitchFamily="34" charset="0"/>
              </a:rPr>
              <a:t>microfinanciación</a:t>
            </a:r>
            <a:r>
              <a:rPr lang="es-ES_tradnl" sz="1200" b="1" dirty="0">
                <a:solidFill>
                  <a:srgbClr val="C3DCFF"/>
                </a:solidFill>
                <a:latin typeface="Arial Narrow" pitchFamily="34" charset="0"/>
              </a:rPr>
              <a:t>.</a:t>
            </a:r>
          </a:p>
          <a:p>
            <a:pPr marL="0" indent="0" algn="just">
              <a:buFontTx/>
              <a:buNone/>
            </a:pPr>
            <a:endParaRPr lang="en-GB" sz="1400" b="1" dirty="0">
              <a:solidFill>
                <a:srgbClr val="C3DCFF"/>
              </a:solidFill>
              <a:latin typeface="Arial Narrow" pitchFamily="34" charset="0"/>
            </a:endParaRPr>
          </a:p>
          <a:p>
            <a:pPr marL="0" indent="0" algn="just">
              <a:buFontTx/>
              <a:buNone/>
            </a:pPr>
            <a:r>
              <a:rPr lang="es-ES_tradnl" sz="1200" b="1" dirty="0">
                <a:solidFill>
                  <a:srgbClr val="C3DCFF"/>
                </a:solidFill>
                <a:latin typeface="Arial Narrow" pitchFamily="34" charset="0"/>
              </a:rPr>
              <a:t>1.5 Para 2030, fomentar la</a:t>
            </a:r>
            <a:r>
              <a:rPr lang="es-ES_tradnl" sz="1200" b="1" dirty="0">
                <a:solidFill>
                  <a:srgbClr val="FFFFFF"/>
                </a:solidFill>
                <a:latin typeface="Arial Narrow" pitchFamily="34" charset="0"/>
              </a:rPr>
              <a:t> </a:t>
            </a:r>
            <a:r>
              <a:rPr lang="es-ES_tradnl" sz="2000" b="1" dirty="0" err="1">
                <a:solidFill>
                  <a:srgbClr val="FF4B21"/>
                </a:solidFill>
                <a:latin typeface="Arial Narrow" pitchFamily="34" charset="0"/>
              </a:rPr>
              <a:t>resiliencia</a:t>
            </a:r>
            <a:r>
              <a:rPr lang="es-ES_tradnl" sz="1200" b="1" dirty="0">
                <a:latin typeface="Arial Narrow" pitchFamily="34" charset="0"/>
              </a:rPr>
              <a:t> </a:t>
            </a:r>
            <a:r>
              <a:rPr lang="es-ES_tradnl" sz="1200" b="1" dirty="0">
                <a:solidFill>
                  <a:srgbClr val="C3DCFF"/>
                </a:solidFill>
                <a:latin typeface="Arial Narrow" pitchFamily="34" charset="0"/>
              </a:rPr>
              <a:t>de los pobres y las personas que se encuentran en situaciones vulnerables y reducir su exposición y vulnerabilidad a los</a:t>
            </a:r>
            <a:r>
              <a:rPr lang="es-ES_tradnl" sz="1400" b="1" dirty="0">
                <a:solidFill>
                  <a:srgbClr val="FFFFFF"/>
                </a:solidFill>
                <a:latin typeface="Arial Narrow" pitchFamily="34" charset="0"/>
              </a:rPr>
              <a:t> </a:t>
            </a:r>
            <a:r>
              <a:rPr lang="es-ES_tradnl" sz="2000" b="1" dirty="0">
                <a:solidFill>
                  <a:srgbClr val="FF4B21"/>
                </a:solidFill>
                <a:latin typeface="Arial Narrow" pitchFamily="34" charset="0"/>
              </a:rPr>
              <a:t>fenómenos extremos</a:t>
            </a:r>
            <a:r>
              <a:rPr lang="es-ES_tradnl" sz="1200" b="1" dirty="0">
                <a:solidFill>
                  <a:srgbClr val="FF4B21"/>
                </a:solidFill>
                <a:latin typeface="Arial Narrow" pitchFamily="34" charset="0"/>
              </a:rPr>
              <a:t> </a:t>
            </a:r>
            <a:r>
              <a:rPr lang="es-ES_tradnl" sz="1200" b="1" dirty="0">
                <a:solidFill>
                  <a:srgbClr val="C3DCFF"/>
                </a:solidFill>
                <a:latin typeface="Arial Narrow" pitchFamily="34" charset="0"/>
              </a:rPr>
              <a:t>relacionados con el clima y otras crisis y desastres económicos, sociales y ambientales.</a:t>
            </a:r>
          </a:p>
          <a:p>
            <a:pPr marL="0" indent="0" algn="just">
              <a:buFontTx/>
              <a:buNone/>
            </a:pPr>
            <a:endParaRPr lang="es-ES_tradnl" sz="1200" b="1" dirty="0">
              <a:solidFill>
                <a:srgbClr val="C3DCFF"/>
              </a:solidFill>
              <a:latin typeface="Arial Narrow" pitchFamily="34" charset="0"/>
            </a:endParaRPr>
          </a:p>
          <a:p>
            <a:pPr marL="0" indent="0">
              <a:buFontTx/>
              <a:buNone/>
            </a:pPr>
            <a:r>
              <a:rPr lang="es-ES" sz="1200" b="1" dirty="0">
                <a:solidFill>
                  <a:srgbClr val="C3DCFF"/>
                </a:solidFill>
                <a:latin typeface="Arial Narrow" pitchFamily="34" charset="0"/>
              </a:rPr>
              <a:t>1.a. Garantizar una movilización importante de recursos procedentes de diversas fuentes, incluso mediante la mejora de la </a:t>
            </a:r>
            <a:r>
              <a:rPr lang="es-ES" sz="2000" b="1" dirty="0">
                <a:solidFill>
                  <a:srgbClr val="FF4B21"/>
                </a:solidFill>
                <a:latin typeface="Arial Narrow" pitchFamily="34" charset="0"/>
              </a:rPr>
              <a:t>cooperación para el desarrollo</a:t>
            </a:r>
            <a:r>
              <a:rPr lang="es-ES" sz="1200" b="1" dirty="0">
                <a:solidFill>
                  <a:srgbClr val="C3DCFF"/>
                </a:solidFill>
                <a:latin typeface="Arial Narrow" pitchFamily="34" charset="0"/>
              </a:rPr>
              <a:t>, a fin de proporcionar medios suficientes y previsibles a los países en desarrollo, en particular los países menos adelantados, para poner en práctica programas y políticas encaminados a poner fin a la pobreza en todas sus dimensiones</a:t>
            </a:r>
          </a:p>
          <a:p>
            <a:pPr marL="0" indent="0">
              <a:buFontTx/>
              <a:buNone/>
            </a:pPr>
            <a:endParaRPr lang="es-ES" sz="1200" b="1" dirty="0">
              <a:solidFill>
                <a:srgbClr val="C3DCFF"/>
              </a:solidFill>
              <a:latin typeface="Arial Narrow" pitchFamily="34" charset="0"/>
            </a:endParaRPr>
          </a:p>
          <a:p>
            <a:pPr marL="0" indent="0">
              <a:buFontTx/>
              <a:buNone/>
            </a:pPr>
            <a:r>
              <a:rPr lang="es-ES" sz="1200" b="1" dirty="0">
                <a:solidFill>
                  <a:srgbClr val="C3DCFF"/>
                </a:solidFill>
                <a:latin typeface="Arial Narrow" pitchFamily="34" charset="0"/>
              </a:rPr>
              <a:t>1.b. Crear marcos normativos sólidos en los planos nacional, regional e internacional, sobre la base de estrategias de desarrollo en favor de los pobres que tengan en cuenta las cuestiones de género, a fin de apoyar la inversión acelerada en medidas para erradicar la pobreza</a:t>
            </a:r>
            <a:endParaRPr lang="en-GB" sz="1200" b="1" dirty="0">
              <a:solidFill>
                <a:srgbClr val="C3DCFF"/>
              </a:solidFill>
              <a:latin typeface="Arial Narrow" pitchFamily="34" charset="0"/>
            </a:endParaRPr>
          </a:p>
          <a:p>
            <a:pPr marL="0" indent="0" algn="just">
              <a:buFontTx/>
              <a:buNone/>
            </a:pPr>
            <a:endParaRPr lang="en-GB" sz="1200" b="1" dirty="0">
              <a:solidFill>
                <a:srgbClr val="C3DCFF"/>
              </a:solidFill>
              <a:latin typeface="Arial Narrow" pitchFamily="34" charset="0"/>
            </a:endParaRPr>
          </a:p>
        </p:txBody>
      </p:sp>
      <p:pic>
        <p:nvPicPr>
          <p:cNvPr id="45059" name="Picture 5" descr="Resultado de imagen de ODS 1"/>
          <p:cNvPicPr>
            <a:picLocks noChangeAspect="1" noChangeArrowheads="1"/>
          </p:cNvPicPr>
          <p:nvPr/>
        </p:nvPicPr>
        <p:blipFill>
          <a:blip r:embed="rId5" cstate="print"/>
          <a:srcRect/>
          <a:stretch>
            <a:fillRect/>
          </a:stretch>
        </p:blipFill>
        <p:spPr bwMode="auto">
          <a:xfrm>
            <a:off x="323850" y="3789363"/>
            <a:ext cx="2052638" cy="2051050"/>
          </a:xfrm>
          <a:prstGeom prst="rect">
            <a:avLst/>
          </a:prstGeom>
          <a:noFill/>
          <a:ln w="9525">
            <a:noFill/>
            <a:miter lim="800000"/>
            <a:headEnd/>
            <a:tailEnd/>
          </a:ln>
        </p:spPr>
      </p:pic>
      <p:pic>
        <p:nvPicPr>
          <p:cNvPr id="5" name="Imagen 4" descr="C:\01. RUBEN\05. LOGOTIPOS\01. UNESCO Etxea\Alta resolución\Logo_UNESCO_Etxea_transp.gif"/>
          <p:cNvPicPr/>
          <p:nvPr/>
        </p:nvPicPr>
        <p:blipFill>
          <a:blip r:embed="rId6" cstate="print"/>
          <a:srcRect/>
          <a:stretch>
            <a:fillRect/>
          </a:stretch>
        </p:blipFill>
        <p:spPr bwMode="auto">
          <a:xfrm>
            <a:off x="0" y="6049033"/>
            <a:ext cx="1619672" cy="808967"/>
          </a:xfrm>
          <a:prstGeom prst="rect">
            <a:avLst/>
          </a:prstGeom>
          <a:noFill/>
          <a:ln w="9525">
            <a:noFill/>
            <a:miter lim="800000"/>
            <a:headEnd/>
            <a:tailEnd/>
          </a:ln>
        </p:spPr>
      </p:pic>
      <p:pic>
        <p:nvPicPr>
          <p:cNvPr id="8" name="Sonido grabad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cstate="print"/>
          <a:stretch>
            <a:fillRect/>
          </a:stretch>
        </p:blipFill>
        <p:spPr>
          <a:xfrm>
            <a:off x="4419600" y="3276600"/>
            <a:ext cx="304800" cy="304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2617" fill="hold"/>
                                        <p:tgtEl>
                                          <p:spTgt spid="8"/>
                                        </p:tgtEl>
                                      </p:cBhvr>
                                    </p:cmd>
                                  </p:childTnLst>
                                </p:cTn>
                              </p:par>
                            </p:childTnLst>
                          </p:cTn>
                        </p:par>
                      </p:childTnLst>
                    </p:cTn>
                  </p:par>
                </p:childTnLst>
              </p:cTn>
              <p:nextCondLst>
                <p:cond evt="onClick" delay="0">
                  <p:tgtEl>
                    <p:spTgt spid="8"/>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1 Título"/>
          <p:cNvSpPr>
            <a:spLocks noGrp="1"/>
          </p:cNvSpPr>
          <p:nvPr>
            <p:ph type="title"/>
          </p:nvPr>
        </p:nvSpPr>
        <p:spPr>
          <a:xfrm>
            <a:off x="6767513" y="692150"/>
            <a:ext cx="2376487" cy="2506663"/>
          </a:xfrm>
        </p:spPr>
        <p:txBody>
          <a:bodyPr/>
          <a:lstStyle/>
          <a:p>
            <a:r>
              <a:rPr lang="es-PA" sz="2000">
                <a:solidFill>
                  <a:srgbClr val="FFFFFF"/>
                </a:solidFill>
                <a:latin typeface="Arial Narrow" pitchFamily="34" charset="0"/>
              </a:rPr>
              <a:t>ODS 2. </a:t>
            </a:r>
            <a:br>
              <a:rPr lang="es-PA" sz="2000">
                <a:solidFill>
                  <a:srgbClr val="FFFFFF"/>
                </a:solidFill>
                <a:latin typeface="Arial Narrow" pitchFamily="34" charset="0"/>
              </a:rPr>
            </a:br>
            <a:r>
              <a:rPr lang="es-PA" sz="2000">
                <a:solidFill>
                  <a:srgbClr val="FFFFFF"/>
                </a:solidFill>
                <a:latin typeface="Arial Narrow" pitchFamily="34" charset="0"/>
              </a:rPr>
              <a:t>Poner fin al hambre, lograr la seguridad alimentaria y la mejora de la nutrición y promover la agricultura sostenible</a:t>
            </a:r>
            <a:endParaRPr lang="en-GB" sz="2000">
              <a:solidFill>
                <a:srgbClr val="FFFFFF"/>
              </a:solidFill>
              <a:latin typeface="Arial Narrow" pitchFamily="34" charset="0"/>
            </a:endParaRPr>
          </a:p>
        </p:txBody>
      </p:sp>
      <p:sp>
        <p:nvSpPr>
          <p:cNvPr id="47106" name="2 Marcador de contenido"/>
          <p:cNvSpPr>
            <a:spLocks noGrp="1"/>
          </p:cNvSpPr>
          <p:nvPr>
            <p:ph sz="quarter" idx="4294967295"/>
          </p:nvPr>
        </p:nvSpPr>
        <p:spPr>
          <a:xfrm>
            <a:off x="0" y="0"/>
            <a:ext cx="6588125" cy="6858000"/>
          </a:xfrm>
        </p:spPr>
        <p:txBody>
          <a:bodyPr/>
          <a:lstStyle/>
          <a:p>
            <a:pPr marL="0" indent="0" algn="just">
              <a:buFontTx/>
              <a:buNone/>
            </a:pPr>
            <a:r>
              <a:rPr lang="es-ES_tradnl" sz="1100">
                <a:latin typeface="Arial Narrow" pitchFamily="34" charset="0"/>
              </a:rPr>
              <a:t>2.1 Para 2030, poner</a:t>
            </a:r>
            <a:r>
              <a:rPr lang="es-ES_tradnl" sz="1200">
                <a:latin typeface="Arial Narrow" pitchFamily="34" charset="0"/>
              </a:rPr>
              <a:t> </a:t>
            </a:r>
            <a:r>
              <a:rPr lang="es-ES_tradnl" sz="2000" b="1">
                <a:solidFill>
                  <a:srgbClr val="FF9900"/>
                </a:solidFill>
                <a:latin typeface="Arial Narrow" pitchFamily="34" charset="0"/>
              </a:rPr>
              <a:t>fin al hambre</a:t>
            </a:r>
            <a:r>
              <a:rPr lang="es-ES_tradnl" sz="1200">
                <a:latin typeface="Arial Narrow" pitchFamily="34" charset="0"/>
              </a:rPr>
              <a:t> </a:t>
            </a:r>
            <a:r>
              <a:rPr lang="es-ES_tradnl" sz="1100">
                <a:latin typeface="Arial Narrow" pitchFamily="34" charset="0"/>
              </a:rPr>
              <a:t>y asegurar el acceso de todas las personas, en particular los pobres y las personas en situaciones vulnerables, incluidos los lactantes, a una alimentación sana, nutritiva y suficiente durante todo el año.</a:t>
            </a:r>
          </a:p>
          <a:p>
            <a:pPr marL="0" indent="0" algn="just">
              <a:buFontTx/>
              <a:buNone/>
            </a:pPr>
            <a:r>
              <a:rPr lang="es-ES_tradnl" sz="1100">
                <a:latin typeface="Arial Narrow" pitchFamily="34" charset="0"/>
              </a:rPr>
              <a:t>2.2 Para 2030, poner fin a todas las formas de</a:t>
            </a:r>
            <a:r>
              <a:rPr lang="es-ES_tradnl" sz="1200">
                <a:latin typeface="Arial Narrow" pitchFamily="34" charset="0"/>
              </a:rPr>
              <a:t> </a:t>
            </a:r>
            <a:r>
              <a:rPr lang="es-ES_tradnl" sz="2000" b="1">
                <a:solidFill>
                  <a:srgbClr val="FF9900"/>
                </a:solidFill>
                <a:latin typeface="Arial Narrow" pitchFamily="34" charset="0"/>
              </a:rPr>
              <a:t>malnutrición,</a:t>
            </a:r>
            <a:r>
              <a:rPr lang="es-ES_tradnl" sz="1200">
                <a:latin typeface="Arial Narrow" pitchFamily="34" charset="0"/>
              </a:rPr>
              <a:t> </a:t>
            </a:r>
            <a:r>
              <a:rPr lang="es-ES_tradnl" sz="1100">
                <a:latin typeface="Arial Narrow" pitchFamily="34" charset="0"/>
              </a:rPr>
              <a:t>incluido el logro, a más tardar en 2025, de las metas convenidas internacionalmente sobre el retraso del crecimiento y la emaciación de los niños menores de 5 años, y abordar las necesidades de nutrición de las adolescentes, las mujeres embarazadas y lactantes y las personas de edad.</a:t>
            </a:r>
          </a:p>
          <a:p>
            <a:pPr marL="0" indent="0" algn="just">
              <a:buFontTx/>
              <a:buNone/>
            </a:pPr>
            <a:r>
              <a:rPr lang="es-ES_tradnl" sz="1100">
                <a:latin typeface="Arial Narrow" pitchFamily="34" charset="0"/>
              </a:rPr>
              <a:t>2.3 Para 2030, duplicar la</a:t>
            </a:r>
            <a:r>
              <a:rPr lang="es-ES_tradnl" sz="1200">
                <a:latin typeface="Arial Narrow" pitchFamily="34" charset="0"/>
              </a:rPr>
              <a:t> </a:t>
            </a:r>
            <a:r>
              <a:rPr lang="es-ES_tradnl" sz="2000" b="1">
                <a:solidFill>
                  <a:srgbClr val="FF9900"/>
                </a:solidFill>
                <a:latin typeface="Arial Narrow" pitchFamily="34" charset="0"/>
              </a:rPr>
              <a:t>productividad agrícola </a:t>
            </a:r>
            <a:r>
              <a:rPr lang="es-ES_tradnl" sz="1100">
                <a:latin typeface="Arial Narrow" pitchFamily="34" charset="0"/>
              </a:rPr>
              <a:t>y los ingresos de los productores de alimentos en pequeña escala, en particular las mujeres, los pueblos indígenas, los agricultores familiares, los pastores y los pescadores, lo que incluye un acceso seguro y equitativo a la tierra, a otros recursos de producción e insumos, a conocimientos, a servicios financieros, a mercados y a oportunidades para la generación de valor añadido y empleos no agrícolas.</a:t>
            </a:r>
          </a:p>
          <a:p>
            <a:pPr marL="0" indent="0" algn="just">
              <a:buFontTx/>
              <a:buNone/>
            </a:pPr>
            <a:r>
              <a:rPr lang="es-ES_tradnl" sz="1100">
                <a:latin typeface="Arial Narrow" pitchFamily="34" charset="0"/>
              </a:rPr>
              <a:t>2.4 Para 2030, asegurar la</a:t>
            </a:r>
            <a:r>
              <a:rPr lang="es-ES_tradnl" sz="1200">
                <a:latin typeface="Arial Narrow" pitchFamily="34" charset="0"/>
              </a:rPr>
              <a:t> </a:t>
            </a:r>
            <a:r>
              <a:rPr lang="es-ES_tradnl" sz="2000" b="1">
                <a:solidFill>
                  <a:srgbClr val="FF9900"/>
                </a:solidFill>
                <a:latin typeface="Arial Narrow" pitchFamily="34" charset="0"/>
              </a:rPr>
              <a:t>sostenibilidad de los sistemas de producción </a:t>
            </a:r>
            <a:r>
              <a:rPr lang="es-ES_tradnl" sz="1100">
                <a:latin typeface="Arial Narrow" pitchFamily="34" charset="0"/>
              </a:rPr>
              <a:t>de alimentos y aplicar</a:t>
            </a:r>
            <a:r>
              <a:rPr lang="es-ES_tradnl" sz="2000" b="1">
                <a:solidFill>
                  <a:srgbClr val="FF9900"/>
                </a:solidFill>
                <a:latin typeface="Arial Narrow" pitchFamily="34" charset="0"/>
              </a:rPr>
              <a:t> prácticas agrícolas resilientes</a:t>
            </a:r>
            <a:r>
              <a:rPr lang="es-ES_tradnl" sz="1200">
                <a:latin typeface="Arial Narrow" pitchFamily="34" charset="0"/>
              </a:rPr>
              <a:t> </a:t>
            </a:r>
            <a:r>
              <a:rPr lang="es-ES_tradnl" sz="1100">
                <a:latin typeface="Arial Narrow" pitchFamily="34" charset="0"/>
              </a:rPr>
              <a:t>que aumenten la productividad y la producción, contribuyan al mantenimiento de los ecosistemas, fortalezcan la capacidad de adaptación al cambio climático, los fenómenos meteorológicos extremos, las sequías, las inundaciones y otros desastres, y mejoren progresivamente la calidad del suelo y la tierra.</a:t>
            </a:r>
          </a:p>
          <a:p>
            <a:pPr marL="0" indent="0" algn="just">
              <a:buFontTx/>
              <a:buNone/>
            </a:pPr>
            <a:r>
              <a:rPr lang="es-ES_tradnl" sz="1100">
                <a:latin typeface="Arial Narrow" pitchFamily="34" charset="0"/>
              </a:rPr>
              <a:t>2.5 Para 2020, mantener la</a:t>
            </a:r>
            <a:r>
              <a:rPr lang="es-ES_tradnl" sz="1200">
                <a:latin typeface="Arial Narrow" pitchFamily="34" charset="0"/>
              </a:rPr>
              <a:t> </a:t>
            </a:r>
            <a:r>
              <a:rPr lang="es-ES_tradnl" sz="2000" b="1">
                <a:solidFill>
                  <a:srgbClr val="FF9900"/>
                </a:solidFill>
                <a:latin typeface="Arial Narrow" pitchFamily="34" charset="0"/>
              </a:rPr>
              <a:t>diversidad genética de las semillas,</a:t>
            </a:r>
            <a:r>
              <a:rPr lang="es-ES_tradnl" sz="1200">
                <a:latin typeface="Arial Narrow" pitchFamily="34" charset="0"/>
              </a:rPr>
              <a:t> </a:t>
            </a:r>
            <a:r>
              <a:rPr lang="es-ES_tradnl" sz="1100">
                <a:latin typeface="Arial Narrow" pitchFamily="34" charset="0"/>
              </a:rPr>
              <a:t>las plantas cultivadas y los animales de granja y domesticados y sus especies silvestres conexas, entre otras cosas mediante una buena gestión y diversificación de los bancos de semillas y plantas a nivel nacional, regional e internacional, y garantizar el acceso a los beneficios que se deriven de la utilización de los recursos genéticos y los conocimientos tradicionales y su distribución justa y equitativa, como se ha convenido internacionalmente</a:t>
            </a:r>
          </a:p>
          <a:p>
            <a:pPr marL="0" indent="0">
              <a:buFontTx/>
              <a:buNone/>
            </a:pPr>
            <a:r>
              <a:rPr lang="es-ES" sz="1100">
                <a:latin typeface="Arial Narrow" pitchFamily="34" charset="0"/>
              </a:rPr>
              <a:t>2.a. Aumentar las </a:t>
            </a:r>
            <a:r>
              <a:rPr lang="es-ES" sz="2000" b="1">
                <a:solidFill>
                  <a:srgbClr val="FF9900"/>
                </a:solidFill>
                <a:latin typeface="Arial Narrow" pitchFamily="34" charset="0"/>
              </a:rPr>
              <a:t>inversiones,</a:t>
            </a:r>
            <a:r>
              <a:rPr lang="es-ES" sz="1100">
                <a:latin typeface="Arial Narrow" pitchFamily="34" charset="0"/>
              </a:rPr>
              <a:t> incluso mediante una mayor cooperación internacional, en la infraestructura rural, la investigación agrícola y los servicios de extensión, el desarrollo tecnológico y los bancos de genes de plantas y ganado a fin de mejorar la capacidad de producción agrícola en los países en desarrollo, en particular en los países menos adelantados</a:t>
            </a:r>
          </a:p>
          <a:p>
            <a:pPr marL="0" indent="0">
              <a:buFontTx/>
              <a:buNone/>
            </a:pPr>
            <a:r>
              <a:rPr lang="es-ES" sz="1100">
                <a:latin typeface="Arial Narrow" pitchFamily="34" charset="0"/>
              </a:rPr>
              <a:t>2.b. Corregir y prevenir las restricciones y distorsiones comerciales en los </a:t>
            </a:r>
            <a:r>
              <a:rPr lang="es-ES" sz="2000" b="1">
                <a:solidFill>
                  <a:srgbClr val="FF9900"/>
                </a:solidFill>
                <a:latin typeface="Arial Narrow" pitchFamily="34" charset="0"/>
              </a:rPr>
              <a:t>mercados agropecuarios mundiales</a:t>
            </a:r>
            <a:r>
              <a:rPr lang="es-ES" sz="1100">
                <a:latin typeface="Arial Narrow" pitchFamily="34" charset="0"/>
              </a:rPr>
              <a:t>, entre otras cosas mediante la eliminación paralela de todas las formas de subvenciones a las exportaciones agrícolas y todas las medidas de exportación con efectos equivalentes, de conformidad con el mandato de la Ronda de Doha para el Desarrollo</a:t>
            </a:r>
          </a:p>
          <a:p>
            <a:pPr marL="0" indent="0">
              <a:buFontTx/>
              <a:buNone/>
            </a:pPr>
            <a:r>
              <a:rPr lang="es-ES" sz="1100">
                <a:latin typeface="Arial Narrow" pitchFamily="34" charset="0"/>
              </a:rPr>
              <a:t>2.c. Adoptar medidas para asegurar el buen funcionamiento de los mercados de productos básicos alimentarios y sus derivados y facilitar el acceso oportuno a información sobre los mercados, en particular sobre las reservas de alimentos, a fin de ayudar a limitar la extrema volatilidad de los precios de los alimentos</a:t>
            </a:r>
            <a:endParaRPr lang="es-ES_tradnl" sz="1100">
              <a:latin typeface="Arial Narrow" pitchFamily="34" charset="0"/>
            </a:endParaRPr>
          </a:p>
          <a:p>
            <a:pPr marL="0" indent="0" algn="just">
              <a:buFontTx/>
              <a:buNone/>
            </a:pPr>
            <a:endParaRPr lang="en-GB" sz="1100">
              <a:latin typeface="Arial Narrow" pitchFamily="34" charset="0"/>
            </a:endParaRPr>
          </a:p>
        </p:txBody>
      </p:sp>
      <p:pic>
        <p:nvPicPr>
          <p:cNvPr id="47107" name="Picture 5" descr="Resultado de imagen de ODS 2"/>
          <p:cNvPicPr>
            <a:picLocks noChangeAspect="1" noChangeArrowheads="1"/>
          </p:cNvPicPr>
          <p:nvPr/>
        </p:nvPicPr>
        <p:blipFill>
          <a:blip r:embed="rId5" cstate="print"/>
          <a:srcRect/>
          <a:stretch>
            <a:fillRect/>
          </a:stretch>
        </p:blipFill>
        <p:spPr bwMode="auto">
          <a:xfrm>
            <a:off x="6840538" y="3789040"/>
            <a:ext cx="2052637" cy="2051050"/>
          </a:xfrm>
          <a:prstGeom prst="rect">
            <a:avLst/>
          </a:prstGeom>
          <a:noFill/>
          <a:ln w="9525">
            <a:noFill/>
            <a:miter lim="800000"/>
            <a:headEnd/>
            <a:tailEnd/>
          </a:ln>
        </p:spPr>
      </p:pic>
      <p:pic>
        <p:nvPicPr>
          <p:cNvPr id="5" name="Imagen 4" descr="C:\01. RUBEN\05. LOGOTIPOS\01. UNESCO Etxea\Alta resolución\Logo_UNESCO_Etxea_transp.gif"/>
          <p:cNvPicPr/>
          <p:nvPr/>
        </p:nvPicPr>
        <p:blipFill>
          <a:blip r:embed="rId6" cstate="print"/>
          <a:srcRect/>
          <a:stretch>
            <a:fillRect/>
          </a:stretch>
        </p:blipFill>
        <p:spPr bwMode="auto">
          <a:xfrm>
            <a:off x="7524328" y="6021287"/>
            <a:ext cx="1619672" cy="808967"/>
          </a:xfrm>
          <a:prstGeom prst="rect">
            <a:avLst/>
          </a:prstGeom>
          <a:noFill/>
          <a:ln w="9525">
            <a:noFill/>
            <a:miter lim="800000"/>
            <a:headEnd/>
            <a:tailEnd/>
          </a:ln>
        </p:spPr>
      </p:pic>
      <p:pic>
        <p:nvPicPr>
          <p:cNvPr id="6" name="Sonido grabad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cstate="print"/>
          <a:stretch>
            <a:fillRect/>
          </a:stretch>
        </p:blipFill>
        <p:spPr>
          <a:xfrm>
            <a:off x="4419600" y="3276600"/>
            <a:ext cx="304800" cy="304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9697" fill="hold"/>
                                        <p:tgtEl>
                                          <p:spTgt spid="6"/>
                                        </p:tgtEl>
                                      </p:cBhvr>
                                    </p:cmd>
                                  </p:childTnLst>
                                </p:cTn>
                              </p:par>
                            </p:childTnLst>
                          </p:cTn>
                        </p:par>
                      </p:childTnLst>
                    </p:cTn>
                  </p:par>
                </p:childTnLst>
              </p:cTn>
              <p:nextCondLst>
                <p:cond evt="onClick" delay="0">
                  <p:tgtEl>
                    <p:spTgt spid="6"/>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1 Título"/>
          <p:cNvSpPr>
            <a:spLocks noGrp="1"/>
          </p:cNvSpPr>
          <p:nvPr>
            <p:ph type="title"/>
          </p:nvPr>
        </p:nvSpPr>
        <p:spPr>
          <a:xfrm>
            <a:off x="-36513" y="620713"/>
            <a:ext cx="2160588" cy="2447925"/>
          </a:xfrm>
        </p:spPr>
        <p:txBody>
          <a:bodyPr/>
          <a:lstStyle/>
          <a:p>
            <a:r>
              <a:rPr lang="es-PA" sz="2000">
                <a:solidFill>
                  <a:srgbClr val="CCECFF"/>
                </a:solidFill>
                <a:latin typeface="Arial Narrow" pitchFamily="34" charset="0"/>
              </a:rPr>
              <a:t>ODS 3. </a:t>
            </a:r>
            <a:br>
              <a:rPr lang="es-PA" sz="2000">
                <a:solidFill>
                  <a:srgbClr val="CCECFF"/>
                </a:solidFill>
                <a:latin typeface="Arial Narrow" pitchFamily="34" charset="0"/>
              </a:rPr>
            </a:br>
            <a:r>
              <a:rPr lang="es-PA" sz="2000">
                <a:solidFill>
                  <a:srgbClr val="CCECFF"/>
                </a:solidFill>
                <a:latin typeface="Arial Narrow" pitchFamily="34" charset="0"/>
              </a:rPr>
              <a:t>Garantizar una vida sana y promover el bienestar para todos en todas las edades</a:t>
            </a:r>
            <a:endParaRPr lang="en-GB" sz="2000">
              <a:solidFill>
                <a:srgbClr val="CCECFF"/>
              </a:solidFill>
              <a:latin typeface="Arial Narrow" pitchFamily="34" charset="0"/>
            </a:endParaRPr>
          </a:p>
        </p:txBody>
      </p:sp>
      <p:sp>
        <p:nvSpPr>
          <p:cNvPr id="52226" name="3 Marcador de contenido"/>
          <p:cNvSpPr>
            <a:spLocks noGrp="1"/>
          </p:cNvSpPr>
          <p:nvPr>
            <p:ph sz="quarter" idx="4294967295"/>
          </p:nvPr>
        </p:nvSpPr>
        <p:spPr>
          <a:xfrm>
            <a:off x="2217513" y="55563"/>
            <a:ext cx="6820633" cy="6858000"/>
          </a:xfrm>
          <a:noFill/>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marL="17463" indent="0" algn="just">
              <a:spcBef>
                <a:spcPct val="0"/>
              </a:spcBef>
              <a:buFontTx/>
              <a:buNone/>
            </a:pPr>
            <a:r>
              <a:rPr lang="es-ES_tradnl" sz="1100" dirty="0">
                <a:latin typeface="Arial Narrow" pitchFamily="34" charset="0"/>
                <a:cs typeface="Times New Roman" pitchFamily="18" charset="0"/>
              </a:rPr>
              <a:t>3.1 Para 2030, reducir la tasa mundial de</a:t>
            </a:r>
            <a:r>
              <a:rPr lang="es-ES_tradnl" sz="1200" dirty="0">
                <a:solidFill>
                  <a:srgbClr val="C3DCFF"/>
                </a:solidFill>
                <a:latin typeface="Arial Narrow" pitchFamily="34" charset="0"/>
                <a:cs typeface="Times New Roman" pitchFamily="18" charset="0"/>
              </a:rPr>
              <a:t> </a:t>
            </a:r>
            <a:r>
              <a:rPr lang="es-ES_tradnl" sz="1800" b="1" dirty="0">
                <a:solidFill>
                  <a:srgbClr val="00FF00"/>
                </a:solidFill>
                <a:latin typeface="Arial Narrow" pitchFamily="34" charset="0"/>
                <a:cs typeface="Times New Roman" pitchFamily="18" charset="0"/>
              </a:rPr>
              <a:t>mortalidad materna</a:t>
            </a:r>
            <a:r>
              <a:rPr lang="es-ES_tradnl" sz="1800" dirty="0">
                <a:latin typeface="Arial Narrow" pitchFamily="34" charset="0"/>
                <a:cs typeface="Times New Roman" pitchFamily="18" charset="0"/>
              </a:rPr>
              <a:t> </a:t>
            </a:r>
            <a:r>
              <a:rPr lang="es-ES_tradnl" sz="1100" dirty="0">
                <a:latin typeface="Arial Narrow" pitchFamily="34" charset="0"/>
                <a:cs typeface="Times New Roman" pitchFamily="18" charset="0"/>
              </a:rPr>
              <a:t>a menos de 70 por cada 100.000  nacidos vivos</a:t>
            </a:r>
          </a:p>
          <a:p>
            <a:pPr marL="17463" indent="0" algn="just">
              <a:spcBef>
                <a:spcPct val="0"/>
              </a:spcBef>
              <a:buFontTx/>
              <a:buNone/>
            </a:pPr>
            <a:r>
              <a:rPr lang="es-ES_tradnl" sz="1100" dirty="0">
                <a:latin typeface="Arial Narrow" pitchFamily="34" charset="0"/>
                <a:cs typeface="Times New Roman" pitchFamily="18" charset="0"/>
              </a:rPr>
              <a:t>3.2 Para 2030, poner fin a las muertes evitables de</a:t>
            </a:r>
            <a:r>
              <a:rPr lang="es-ES_tradnl" sz="1200" dirty="0">
                <a:solidFill>
                  <a:srgbClr val="C3DCFF"/>
                </a:solidFill>
                <a:latin typeface="Arial Narrow" pitchFamily="34" charset="0"/>
                <a:cs typeface="Times New Roman" pitchFamily="18" charset="0"/>
              </a:rPr>
              <a:t> </a:t>
            </a:r>
            <a:r>
              <a:rPr lang="es-ES_tradnl" sz="1800" b="1" dirty="0">
                <a:solidFill>
                  <a:srgbClr val="00FF00"/>
                </a:solidFill>
                <a:latin typeface="Arial Narrow" pitchFamily="34" charset="0"/>
                <a:cs typeface="Times New Roman" pitchFamily="18" charset="0"/>
              </a:rPr>
              <a:t>recién nacidos</a:t>
            </a:r>
            <a:r>
              <a:rPr lang="es-ES_tradnl" sz="1600" dirty="0">
                <a:latin typeface="Arial Narrow" pitchFamily="34" charset="0"/>
                <a:cs typeface="Times New Roman" pitchFamily="18" charset="0"/>
              </a:rPr>
              <a:t> </a:t>
            </a:r>
            <a:r>
              <a:rPr lang="es-ES_tradnl" sz="1100" dirty="0">
                <a:latin typeface="Arial Narrow" pitchFamily="34" charset="0"/>
                <a:cs typeface="Times New Roman" pitchFamily="18" charset="0"/>
              </a:rPr>
              <a:t>y de niños menores de 5 años</a:t>
            </a:r>
          </a:p>
          <a:p>
            <a:pPr marL="17463" indent="0" algn="just">
              <a:spcBef>
                <a:spcPct val="0"/>
              </a:spcBef>
              <a:buFontTx/>
              <a:buNone/>
            </a:pPr>
            <a:r>
              <a:rPr lang="es-ES_tradnl" sz="1100" dirty="0">
                <a:latin typeface="Arial Narrow" pitchFamily="34" charset="0"/>
                <a:cs typeface="Times New Roman" pitchFamily="18" charset="0"/>
              </a:rPr>
              <a:t>3.3 Para 2030, poner fin a las epidemias del</a:t>
            </a:r>
            <a:r>
              <a:rPr lang="es-ES_tradnl" sz="1200" dirty="0">
                <a:solidFill>
                  <a:srgbClr val="C3DCFF"/>
                </a:solidFill>
                <a:latin typeface="Arial Narrow" pitchFamily="34" charset="0"/>
                <a:cs typeface="Times New Roman" pitchFamily="18" charset="0"/>
              </a:rPr>
              <a:t> </a:t>
            </a:r>
            <a:r>
              <a:rPr lang="es-ES_tradnl" sz="1800" b="1" dirty="0">
                <a:solidFill>
                  <a:srgbClr val="00FF00"/>
                </a:solidFill>
                <a:latin typeface="Arial Narrow" pitchFamily="34" charset="0"/>
                <a:cs typeface="Times New Roman" pitchFamily="18" charset="0"/>
              </a:rPr>
              <a:t>SIDA,</a:t>
            </a:r>
            <a:r>
              <a:rPr lang="es-ES_tradnl" sz="1200" dirty="0">
                <a:solidFill>
                  <a:srgbClr val="FFFFFF"/>
                </a:solidFill>
                <a:latin typeface="Arial Narrow" pitchFamily="34" charset="0"/>
                <a:cs typeface="Times New Roman" pitchFamily="18" charset="0"/>
              </a:rPr>
              <a:t> </a:t>
            </a:r>
            <a:r>
              <a:rPr lang="es-ES_tradnl" sz="1100" dirty="0">
                <a:latin typeface="Arial Narrow" pitchFamily="34" charset="0"/>
                <a:cs typeface="Times New Roman" pitchFamily="18" charset="0"/>
              </a:rPr>
              <a:t>la tuberculosis, la malaria y las enfermedades tropicales desatendidas y combatir la hepatitis, las enfermedades transmitidas por el agua y otras enfermedades transmisibles</a:t>
            </a:r>
          </a:p>
          <a:p>
            <a:pPr marL="17463" indent="0" algn="just">
              <a:buFontTx/>
              <a:buNone/>
            </a:pPr>
            <a:r>
              <a:rPr lang="es-ES_tradnl" sz="1100" dirty="0">
                <a:latin typeface="Arial Narrow" pitchFamily="34" charset="0"/>
                <a:cs typeface="Times New Roman" pitchFamily="18" charset="0"/>
              </a:rPr>
              <a:t>3.4 Para 2030, reducir en un tercio la mortalidad prematura por enfermedades no transmisibles mediante la prevención y el tratamiento y promover la</a:t>
            </a:r>
            <a:r>
              <a:rPr lang="es-ES_tradnl" sz="1200" dirty="0">
                <a:solidFill>
                  <a:srgbClr val="C3DCFF"/>
                </a:solidFill>
                <a:latin typeface="Arial Narrow" pitchFamily="34" charset="0"/>
                <a:cs typeface="Times New Roman" pitchFamily="18" charset="0"/>
              </a:rPr>
              <a:t> </a:t>
            </a:r>
            <a:r>
              <a:rPr lang="es-ES_tradnl" sz="1800" b="1" dirty="0">
                <a:solidFill>
                  <a:srgbClr val="00FF00"/>
                </a:solidFill>
                <a:latin typeface="Arial Narrow" pitchFamily="34" charset="0"/>
                <a:cs typeface="Times New Roman" pitchFamily="18" charset="0"/>
              </a:rPr>
              <a:t>salud mental</a:t>
            </a:r>
            <a:r>
              <a:rPr lang="es-ES_tradnl" sz="1600" dirty="0">
                <a:latin typeface="Arial Narrow" pitchFamily="34" charset="0"/>
                <a:cs typeface="Times New Roman" pitchFamily="18" charset="0"/>
              </a:rPr>
              <a:t> </a:t>
            </a:r>
            <a:r>
              <a:rPr lang="es-ES_tradnl" sz="1100" dirty="0">
                <a:latin typeface="Arial Narrow" pitchFamily="34" charset="0"/>
                <a:cs typeface="Times New Roman" pitchFamily="18" charset="0"/>
              </a:rPr>
              <a:t>y el bienestar</a:t>
            </a:r>
          </a:p>
          <a:p>
            <a:pPr marL="17463" indent="0" algn="just">
              <a:buFontTx/>
              <a:buNone/>
            </a:pPr>
            <a:r>
              <a:rPr lang="es-ES_tradnl" sz="1100" dirty="0">
                <a:latin typeface="Arial Narrow" pitchFamily="34" charset="0"/>
                <a:cs typeface="Times New Roman" pitchFamily="18" charset="0"/>
              </a:rPr>
              <a:t>3.5 Fortalecer la prevención y el tratamiento del abuso de</a:t>
            </a:r>
            <a:r>
              <a:rPr lang="es-ES_tradnl" sz="1200" dirty="0">
                <a:solidFill>
                  <a:srgbClr val="C3DCFF"/>
                </a:solidFill>
                <a:latin typeface="Arial Narrow" pitchFamily="34" charset="0"/>
                <a:cs typeface="Times New Roman" pitchFamily="18" charset="0"/>
              </a:rPr>
              <a:t> </a:t>
            </a:r>
            <a:r>
              <a:rPr lang="es-ES_tradnl" sz="1800" b="1" dirty="0">
                <a:solidFill>
                  <a:srgbClr val="00FF00"/>
                </a:solidFill>
                <a:latin typeface="Arial Narrow" pitchFamily="34" charset="0"/>
                <a:cs typeface="Times New Roman" pitchFamily="18" charset="0"/>
              </a:rPr>
              <a:t>sustancias adictivas,</a:t>
            </a:r>
            <a:r>
              <a:rPr lang="es-ES_tradnl" sz="1200" dirty="0">
                <a:latin typeface="Arial Narrow" pitchFamily="34" charset="0"/>
                <a:cs typeface="Times New Roman" pitchFamily="18" charset="0"/>
              </a:rPr>
              <a:t> </a:t>
            </a:r>
            <a:r>
              <a:rPr lang="es-ES_tradnl" sz="1100" dirty="0">
                <a:latin typeface="Arial Narrow" pitchFamily="34" charset="0"/>
                <a:cs typeface="Times New Roman" pitchFamily="18" charset="0"/>
              </a:rPr>
              <a:t>incluido el uso indebido de estupefacientes y el consumo nocivo de alcohol</a:t>
            </a:r>
          </a:p>
          <a:p>
            <a:pPr marL="17463" indent="0" algn="just">
              <a:buFontTx/>
              <a:buNone/>
            </a:pPr>
            <a:r>
              <a:rPr lang="es-ES_tradnl" sz="1100" dirty="0">
                <a:latin typeface="Arial Narrow" pitchFamily="34" charset="0"/>
                <a:cs typeface="Times New Roman" pitchFamily="18" charset="0"/>
              </a:rPr>
              <a:t>3.6 Para 2020, reducir a la mitad el número de muertes y lesiones causadas por</a:t>
            </a:r>
            <a:r>
              <a:rPr lang="es-ES_tradnl" sz="1200" dirty="0">
                <a:solidFill>
                  <a:srgbClr val="C3DCFF"/>
                </a:solidFill>
                <a:latin typeface="Arial Narrow" pitchFamily="34" charset="0"/>
                <a:cs typeface="Times New Roman" pitchFamily="18" charset="0"/>
              </a:rPr>
              <a:t> </a:t>
            </a:r>
            <a:r>
              <a:rPr lang="es-ES_tradnl" sz="1800" b="1" dirty="0">
                <a:solidFill>
                  <a:srgbClr val="00FF00"/>
                </a:solidFill>
                <a:latin typeface="Arial Narrow" pitchFamily="34" charset="0"/>
                <a:cs typeface="Times New Roman" pitchFamily="18" charset="0"/>
              </a:rPr>
              <a:t>accidentes de tráfico</a:t>
            </a:r>
            <a:r>
              <a:rPr lang="es-ES_tradnl" sz="1600" dirty="0">
                <a:solidFill>
                  <a:srgbClr val="C3DCFF"/>
                </a:solidFill>
                <a:latin typeface="Arial Narrow" pitchFamily="34" charset="0"/>
                <a:cs typeface="Times New Roman" pitchFamily="18" charset="0"/>
              </a:rPr>
              <a:t> </a:t>
            </a:r>
            <a:r>
              <a:rPr lang="es-ES_tradnl" sz="1100" dirty="0">
                <a:latin typeface="Arial Narrow" pitchFamily="34" charset="0"/>
                <a:cs typeface="Times New Roman" pitchFamily="18" charset="0"/>
              </a:rPr>
              <a:t>en el mundo</a:t>
            </a:r>
          </a:p>
          <a:p>
            <a:pPr marL="17463" indent="0" algn="just">
              <a:buFontTx/>
              <a:buNone/>
            </a:pPr>
            <a:r>
              <a:rPr lang="es-ES_tradnl" sz="1100" dirty="0">
                <a:latin typeface="Arial Narrow" pitchFamily="34" charset="0"/>
                <a:cs typeface="Times New Roman" pitchFamily="18" charset="0"/>
              </a:rPr>
              <a:t>3.7 Para 2030, garantizar el acceso universal a servicios de</a:t>
            </a:r>
            <a:r>
              <a:rPr lang="es-ES_tradnl" sz="1200" dirty="0">
                <a:solidFill>
                  <a:srgbClr val="C3DCFF"/>
                </a:solidFill>
                <a:latin typeface="Arial Narrow" pitchFamily="34" charset="0"/>
                <a:cs typeface="Times New Roman" pitchFamily="18" charset="0"/>
              </a:rPr>
              <a:t> </a:t>
            </a:r>
            <a:r>
              <a:rPr lang="es-ES_tradnl" sz="1600" b="1" dirty="0">
                <a:solidFill>
                  <a:srgbClr val="00FF00"/>
                </a:solidFill>
                <a:latin typeface="Arial Narrow" pitchFamily="34" charset="0"/>
                <a:cs typeface="Times New Roman" pitchFamily="18" charset="0"/>
              </a:rPr>
              <a:t>salud sexual y reproductiva</a:t>
            </a:r>
            <a:r>
              <a:rPr lang="es-ES_tradnl" sz="1200" b="1" dirty="0">
                <a:solidFill>
                  <a:srgbClr val="00FF00"/>
                </a:solidFill>
                <a:latin typeface="Arial Narrow" pitchFamily="34" charset="0"/>
                <a:cs typeface="Times New Roman" pitchFamily="18" charset="0"/>
              </a:rPr>
              <a:t>,</a:t>
            </a:r>
            <a:r>
              <a:rPr lang="es-ES_tradnl" sz="1200" dirty="0">
                <a:latin typeface="Arial Narrow" pitchFamily="34" charset="0"/>
                <a:cs typeface="Times New Roman" pitchFamily="18" charset="0"/>
              </a:rPr>
              <a:t> </a:t>
            </a:r>
            <a:r>
              <a:rPr lang="es-ES_tradnl" sz="1100" dirty="0">
                <a:latin typeface="Arial Narrow" pitchFamily="34" charset="0"/>
                <a:cs typeface="Times New Roman" pitchFamily="18" charset="0"/>
              </a:rPr>
              <a:t>incluidos la planificación de la familia, la información y la educación, y la integración de la salud reproductiva en las estrategias y los programas nacionales</a:t>
            </a:r>
          </a:p>
          <a:p>
            <a:pPr marL="17463" indent="0" algn="just">
              <a:buFontTx/>
              <a:buNone/>
            </a:pPr>
            <a:r>
              <a:rPr lang="es-ES_tradnl" sz="1100" dirty="0">
                <a:latin typeface="Arial Narrow" pitchFamily="34" charset="0"/>
                <a:cs typeface="Times New Roman" pitchFamily="18" charset="0"/>
              </a:rPr>
              <a:t>3.8 Lograr la</a:t>
            </a:r>
            <a:r>
              <a:rPr lang="es-ES_tradnl" sz="1200" dirty="0">
                <a:solidFill>
                  <a:srgbClr val="C3DCFF"/>
                </a:solidFill>
                <a:latin typeface="Arial Narrow" pitchFamily="34" charset="0"/>
                <a:cs typeface="Times New Roman" pitchFamily="18" charset="0"/>
              </a:rPr>
              <a:t> </a:t>
            </a:r>
            <a:r>
              <a:rPr lang="es-ES_tradnl" sz="1600" b="1" dirty="0">
                <a:solidFill>
                  <a:srgbClr val="00FF00"/>
                </a:solidFill>
                <a:latin typeface="Arial Narrow" pitchFamily="34" charset="0"/>
                <a:cs typeface="Times New Roman" pitchFamily="18" charset="0"/>
              </a:rPr>
              <a:t>cobertura sanitaria universal</a:t>
            </a:r>
            <a:r>
              <a:rPr lang="es-ES_tradnl" sz="1200" b="1" dirty="0">
                <a:solidFill>
                  <a:srgbClr val="00FF00"/>
                </a:solidFill>
                <a:latin typeface="Arial Narrow" pitchFamily="34" charset="0"/>
                <a:cs typeface="Times New Roman" pitchFamily="18" charset="0"/>
              </a:rPr>
              <a:t>,</a:t>
            </a:r>
            <a:r>
              <a:rPr lang="es-ES_tradnl" sz="1200" dirty="0">
                <a:latin typeface="Arial Narrow" pitchFamily="34" charset="0"/>
                <a:cs typeface="Times New Roman" pitchFamily="18" charset="0"/>
              </a:rPr>
              <a:t> </a:t>
            </a:r>
            <a:r>
              <a:rPr lang="es-ES_tradnl" sz="1100" dirty="0">
                <a:latin typeface="Arial Narrow" pitchFamily="34" charset="0"/>
                <a:cs typeface="Times New Roman" pitchFamily="18" charset="0"/>
              </a:rPr>
              <a:t>en particular la protección contra los riesgos financieros, el acceso a servicios de salud esenciales de calidad y el acceso a medicamentos y vacunas seguros, eficaces, asequibles y de calidad para todos</a:t>
            </a:r>
          </a:p>
          <a:p>
            <a:pPr marL="17463" indent="0" algn="just">
              <a:buFontTx/>
              <a:buNone/>
            </a:pPr>
            <a:r>
              <a:rPr lang="es-ES_tradnl" sz="1100" dirty="0">
                <a:latin typeface="Arial Narrow" pitchFamily="34" charset="0"/>
                <a:cs typeface="Times New Roman" pitchFamily="18" charset="0"/>
              </a:rPr>
              <a:t>3.9 Para 2030, reducir sustancialmente el número de muertes y enfermedades producidas por</a:t>
            </a:r>
            <a:r>
              <a:rPr lang="es-ES_tradnl" sz="1200" dirty="0">
                <a:solidFill>
                  <a:srgbClr val="C3DCFF"/>
                </a:solidFill>
                <a:latin typeface="Arial Narrow" pitchFamily="34" charset="0"/>
                <a:cs typeface="Times New Roman" pitchFamily="18" charset="0"/>
              </a:rPr>
              <a:t> </a:t>
            </a:r>
            <a:r>
              <a:rPr lang="es-ES_tradnl" sz="1600" b="1" dirty="0">
                <a:solidFill>
                  <a:srgbClr val="00FF00"/>
                </a:solidFill>
                <a:latin typeface="Arial Narrow" pitchFamily="34" charset="0"/>
                <a:cs typeface="Times New Roman" pitchFamily="18" charset="0"/>
              </a:rPr>
              <a:t>productos químicos peligrosos</a:t>
            </a:r>
            <a:r>
              <a:rPr lang="es-ES_tradnl" sz="1600" dirty="0">
                <a:latin typeface="Arial Narrow" pitchFamily="34" charset="0"/>
                <a:cs typeface="Times New Roman" pitchFamily="18" charset="0"/>
              </a:rPr>
              <a:t> </a:t>
            </a:r>
            <a:r>
              <a:rPr lang="es-ES_tradnl" sz="1200" dirty="0">
                <a:solidFill>
                  <a:srgbClr val="C3DCFF"/>
                </a:solidFill>
                <a:latin typeface="Arial Narrow" pitchFamily="34" charset="0"/>
                <a:cs typeface="Times New Roman" pitchFamily="18" charset="0"/>
              </a:rPr>
              <a:t>y la </a:t>
            </a:r>
            <a:r>
              <a:rPr lang="es-ES_tradnl" sz="1600" b="1" dirty="0">
                <a:solidFill>
                  <a:srgbClr val="00FF00"/>
                </a:solidFill>
                <a:latin typeface="Arial Narrow" pitchFamily="34" charset="0"/>
                <a:cs typeface="Times New Roman" pitchFamily="18" charset="0"/>
              </a:rPr>
              <a:t>contaminación</a:t>
            </a:r>
            <a:r>
              <a:rPr lang="es-ES_tradnl" sz="1200" dirty="0">
                <a:latin typeface="Arial Narrow" pitchFamily="34" charset="0"/>
                <a:cs typeface="Times New Roman" pitchFamily="18" charset="0"/>
              </a:rPr>
              <a:t> </a:t>
            </a:r>
            <a:r>
              <a:rPr lang="es-ES_tradnl" sz="1100" dirty="0">
                <a:latin typeface="Arial Narrow" pitchFamily="34" charset="0"/>
                <a:cs typeface="Times New Roman" pitchFamily="18" charset="0"/>
              </a:rPr>
              <a:t>del aire, el agua y el suelo</a:t>
            </a:r>
          </a:p>
          <a:p>
            <a:pPr marL="17463" indent="0" eaLnBrk="1" hangingPunct="1">
              <a:spcBef>
                <a:spcPct val="0"/>
              </a:spcBef>
              <a:buFontTx/>
              <a:buNone/>
            </a:pPr>
            <a:r>
              <a:rPr lang="es-ES" sz="1100" dirty="0">
                <a:latin typeface="Arial Narrow" pitchFamily="34" charset="0"/>
                <a:cs typeface="Times New Roman" pitchFamily="18" charset="0"/>
              </a:rPr>
              <a:t> Fortalecer la aplicación del Convenio Marco de la Organización Mundial de la Salud para el Control del </a:t>
            </a:r>
            <a:r>
              <a:rPr lang="es-ES" sz="1800" b="1" dirty="0">
                <a:solidFill>
                  <a:srgbClr val="00FF00"/>
                </a:solidFill>
                <a:latin typeface="Arial Narrow" pitchFamily="34" charset="0"/>
                <a:cs typeface="Times New Roman" pitchFamily="18" charset="0"/>
              </a:rPr>
              <a:t>Tabaco </a:t>
            </a:r>
            <a:r>
              <a:rPr lang="es-ES" sz="1100" dirty="0">
                <a:latin typeface="Arial Narrow" pitchFamily="34" charset="0"/>
                <a:cs typeface="Times New Roman" pitchFamily="18" charset="0"/>
              </a:rPr>
              <a:t>en todos los países, según proceda</a:t>
            </a:r>
          </a:p>
          <a:p>
            <a:pPr marL="17463" indent="0" eaLnBrk="1" hangingPunct="1">
              <a:spcBef>
                <a:spcPct val="0"/>
              </a:spcBef>
              <a:buFontTx/>
              <a:buNone/>
            </a:pPr>
            <a:r>
              <a:rPr lang="es-ES" sz="1100" dirty="0">
                <a:latin typeface="Arial Narrow" pitchFamily="34" charset="0"/>
                <a:cs typeface="Times New Roman" pitchFamily="18" charset="0"/>
              </a:rPr>
              <a:t>3.b. Apoyar las actividades de </a:t>
            </a:r>
            <a:r>
              <a:rPr lang="es-ES" sz="1800" b="1" dirty="0">
                <a:solidFill>
                  <a:srgbClr val="00FF00"/>
                </a:solidFill>
                <a:latin typeface="Arial Narrow" pitchFamily="34" charset="0"/>
                <a:cs typeface="Times New Roman" pitchFamily="18" charset="0"/>
              </a:rPr>
              <a:t>investigación y desarrollo</a:t>
            </a:r>
            <a:r>
              <a:rPr lang="es-ES" sz="1100" dirty="0">
                <a:latin typeface="Arial Narrow" pitchFamily="34" charset="0"/>
                <a:cs typeface="Times New Roman" pitchFamily="18" charset="0"/>
              </a:rPr>
              <a:t> de vacunas y medicamentos para las enfermedades transmisibles y no transmisibles que afectan primordialmente a los países en desarrollo y facilitar el acceso a medicamentos y vacunas esenciales asequibles de conformidad con la Declaración de Doha relativa al Acuerdo sobre los ADPIC y la Salud Pública, en la que se afirma el derecho de los países en desarrollo a utilizar al máximo las disposiciones del Acuerdo sobre los Aspectos de los Derechos de Propiedad Intelectual Relacionados con el Comercio en lo relativo a la flexibilidad para proteger la salud pública y, en particular, proporcionar acceso a los medicamentos para todos</a:t>
            </a:r>
          </a:p>
          <a:p>
            <a:pPr marL="17463" indent="0" eaLnBrk="1" hangingPunct="1">
              <a:spcBef>
                <a:spcPct val="0"/>
              </a:spcBef>
              <a:buFontTx/>
              <a:buNone/>
            </a:pPr>
            <a:r>
              <a:rPr lang="es-ES" sz="1100" dirty="0">
                <a:latin typeface="Arial Narrow" pitchFamily="34" charset="0"/>
                <a:cs typeface="Times New Roman" pitchFamily="18" charset="0"/>
              </a:rPr>
              <a:t>3.c. Aumentar sustancialmente la </a:t>
            </a:r>
            <a:r>
              <a:rPr lang="es-ES" sz="1800" b="1" dirty="0">
                <a:solidFill>
                  <a:srgbClr val="00FF00"/>
                </a:solidFill>
                <a:latin typeface="Arial Narrow" pitchFamily="34" charset="0"/>
                <a:cs typeface="Times New Roman" pitchFamily="18" charset="0"/>
              </a:rPr>
              <a:t>financiación</a:t>
            </a:r>
            <a:r>
              <a:rPr lang="es-ES" sz="1100" dirty="0">
                <a:latin typeface="Arial Narrow" pitchFamily="34" charset="0"/>
                <a:cs typeface="Times New Roman" pitchFamily="18" charset="0"/>
              </a:rPr>
              <a:t> de la salud y la contratación, el desarrollo, la capacitación y la retención del personal sanitario en los países en desarrollo, especialmente en los países menos adelantados y los pequeños Estados insulares en desarrollo</a:t>
            </a:r>
          </a:p>
          <a:p>
            <a:pPr marL="17463" indent="0" eaLnBrk="1" hangingPunct="1">
              <a:spcBef>
                <a:spcPct val="0"/>
              </a:spcBef>
              <a:buFontTx/>
              <a:buNone/>
            </a:pPr>
            <a:r>
              <a:rPr lang="es-ES" sz="1100" dirty="0">
                <a:latin typeface="Arial Narrow" pitchFamily="34" charset="0"/>
                <a:cs typeface="Times New Roman" pitchFamily="18" charset="0"/>
              </a:rPr>
              <a:t>3.d. Reforzar la capacidad de todos los países, en particular los países en desarrollo, en materia de </a:t>
            </a:r>
            <a:r>
              <a:rPr lang="es-ES" sz="1800" b="1" dirty="0">
                <a:solidFill>
                  <a:srgbClr val="00FF00"/>
                </a:solidFill>
                <a:latin typeface="Arial Narrow" pitchFamily="34" charset="0"/>
                <a:cs typeface="Times New Roman" pitchFamily="18" charset="0"/>
              </a:rPr>
              <a:t>alerta temprana,</a:t>
            </a:r>
            <a:r>
              <a:rPr lang="es-ES" sz="1100" dirty="0">
                <a:latin typeface="Arial Narrow" pitchFamily="34" charset="0"/>
                <a:cs typeface="Times New Roman" pitchFamily="18" charset="0"/>
              </a:rPr>
              <a:t> reducción de riesgos y gestión de los riesgos para la salud nacional y mundial</a:t>
            </a:r>
            <a:endParaRPr lang="en-GB" sz="1100" dirty="0">
              <a:latin typeface="Arial Narrow" pitchFamily="34" charset="0"/>
              <a:cs typeface="Times New Roman" pitchFamily="18" charset="0"/>
            </a:endParaRPr>
          </a:p>
          <a:p>
            <a:pPr marL="17463" indent="0" algn="just">
              <a:buFontTx/>
              <a:buNone/>
            </a:pPr>
            <a:endParaRPr lang="en-GB" sz="1100" dirty="0">
              <a:latin typeface="Arial Narrow" pitchFamily="34" charset="0"/>
              <a:cs typeface="Times New Roman" pitchFamily="18" charset="0"/>
            </a:endParaRPr>
          </a:p>
        </p:txBody>
      </p:sp>
      <p:sp>
        <p:nvSpPr>
          <p:cNvPr id="49157" name="AutoShape 6" descr="Resultado de imagen de ODS 3"/>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s-ES"/>
          </a:p>
        </p:txBody>
      </p:sp>
      <p:pic>
        <p:nvPicPr>
          <p:cNvPr id="49158" name="Picture 8" descr="Resultado de imagen de ODS 3"/>
          <p:cNvPicPr>
            <a:picLocks noChangeAspect="1" noChangeArrowheads="1"/>
          </p:cNvPicPr>
          <p:nvPr/>
        </p:nvPicPr>
        <p:blipFill>
          <a:blip r:embed="rId3" cstate="print"/>
          <a:srcRect/>
          <a:stretch>
            <a:fillRect/>
          </a:stretch>
        </p:blipFill>
        <p:spPr bwMode="auto">
          <a:xfrm>
            <a:off x="107950" y="3717032"/>
            <a:ext cx="2052638" cy="2051050"/>
          </a:xfrm>
          <a:prstGeom prst="rect">
            <a:avLst/>
          </a:prstGeom>
          <a:noFill/>
          <a:ln w="9525">
            <a:noFill/>
            <a:miter lim="800000"/>
            <a:headEnd/>
            <a:tailEnd/>
          </a:ln>
        </p:spPr>
      </p:pic>
      <p:pic>
        <p:nvPicPr>
          <p:cNvPr id="6" name="Imagen 5" descr="C:\01. RUBEN\05. LOGOTIPOS\01. UNESCO Etxea\Alta resolución\Logo_UNESCO_Etxea_transp.gif"/>
          <p:cNvPicPr/>
          <p:nvPr/>
        </p:nvPicPr>
        <p:blipFill>
          <a:blip r:embed="rId4" cstate="print"/>
          <a:srcRect/>
          <a:stretch>
            <a:fillRect/>
          </a:stretch>
        </p:blipFill>
        <p:spPr bwMode="auto">
          <a:xfrm>
            <a:off x="-22" y="5949280"/>
            <a:ext cx="1619672" cy="808967"/>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Título"/>
          <p:cNvSpPr>
            <a:spLocks noGrp="1"/>
          </p:cNvSpPr>
          <p:nvPr>
            <p:ph type="title" idx="4294967295"/>
          </p:nvPr>
        </p:nvSpPr>
        <p:spPr>
          <a:xfrm>
            <a:off x="6588125" y="2996952"/>
            <a:ext cx="2232025" cy="3168650"/>
          </a:xfrm>
        </p:spPr>
        <p:txBody>
          <a:bodyPr/>
          <a:lstStyle/>
          <a:p>
            <a:r>
              <a:rPr lang="es-PA" sz="2000" dirty="0">
                <a:solidFill>
                  <a:srgbClr val="FFFFFF"/>
                </a:solidFill>
                <a:latin typeface="Arial Narrow" pitchFamily="34" charset="0"/>
              </a:rPr>
              <a:t>ODS 4. </a:t>
            </a:r>
            <a:br>
              <a:rPr lang="es-PA" sz="2000" dirty="0">
                <a:solidFill>
                  <a:srgbClr val="FFFFFF"/>
                </a:solidFill>
                <a:latin typeface="Arial Narrow" pitchFamily="34" charset="0"/>
              </a:rPr>
            </a:br>
            <a:r>
              <a:rPr lang="es-PA" sz="2000" dirty="0">
                <a:solidFill>
                  <a:srgbClr val="FFFFFF"/>
                </a:solidFill>
                <a:latin typeface="Arial Narrow" pitchFamily="34" charset="0"/>
              </a:rPr>
              <a:t>Garantizar una educación inclusiva, equitativa y de calidad y promover oportunidades de aprendizaje durante toda la vida para todos </a:t>
            </a:r>
            <a:endParaRPr lang="en-GB" sz="2000" dirty="0">
              <a:solidFill>
                <a:srgbClr val="FFFFFF"/>
              </a:solidFill>
              <a:latin typeface="Arial Narrow" pitchFamily="34" charset="0"/>
            </a:endParaRPr>
          </a:p>
        </p:txBody>
      </p:sp>
      <p:sp>
        <p:nvSpPr>
          <p:cNvPr id="141315" name="2 Marcador de contenido"/>
          <p:cNvSpPr>
            <a:spLocks noGrp="1"/>
          </p:cNvSpPr>
          <p:nvPr>
            <p:ph sz="quarter" idx="4294967295"/>
          </p:nvPr>
        </p:nvSpPr>
        <p:spPr>
          <a:xfrm>
            <a:off x="179388" y="0"/>
            <a:ext cx="5435600" cy="6858000"/>
          </a:xfrm>
        </p:spPr>
        <p:txBody>
          <a:bodyPr/>
          <a:lstStyle/>
          <a:p>
            <a:pPr marL="0" indent="0" algn="just">
              <a:buFontTx/>
              <a:buNone/>
            </a:pPr>
            <a:endParaRPr lang="es-ES_tradnl" sz="1200">
              <a:latin typeface="Arial Narrow" pitchFamily="34" charset="0"/>
            </a:endParaRPr>
          </a:p>
          <a:p>
            <a:pPr marL="0" indent="0" algn="just">
              <a:buFontTx/>
              <a:buNone/>
            </a:pPr>
            <a:r>
              <a:rPr lang="es-ES_tradnl" sz="1200">
                <a:latin typeface="Arial Narrow" pitchFamily="34" charset="0"/>
              </a:rPr>
              <a:t>4.1 Para 2030, velar por que todas las niñas y todos los niños tengan una </a:t>
            </a:r>
            <a:r>
              <a:rPr lang="es-ES_tradnl" sz="2000" b="1">
                <a:solidFill>
                  <a:srgbClr val="FF0000"/>
                </a:solidFill>
                <a:latin typeface="Arial Narrow" pitchFamily="34" charset="0"/>
              </a:rPr>
              <a:t>enseñanza</a:t>
            </a:r>
            <a:r>
              <a:rPr lang="es-ES_tradnl" sz="1200">
                <a:latin typeface="Arial Narrow" pitchFamily="34" charset="0"/>
              </a:rPr>
              <a:t> primaria y secundaria</a:t>
            </a:r>
            <a:r>
              <a:rPr lang="es-ES_tradnl" sz="2000" b="1">
                <a:solidFill>
                  <a:schemeClr val="accent2"/>
                </a:solidFill>
                <a:latin typeface="Arial Narrow" pitchFamily="34" charset="0"/>
              </a:rPr>
              <a:t> </a:t>
            </a:r>
            <a:r>
              <a:rPr lang="es-ES_tradnl" sz="2000" b="1">
                <a:solidFill>
                  <a:srgbClr val="FF0000"/>
                </a:solidFill>
                <a:latin typeface="Arial Narrow" pitchFamily="34" charset="0"/>
              </a:rPr>
              <a:t>completa, gratuita, equitativa y de calidad</a:t>
            </a:r>
            <a:r>
              <a:rPr lang="es-ES_tradnl" sz="1200">
                <a:solidFill>
                  <a:srgbClr val="FF6600"/>
                </a:solidFill>
                <a:latin typeface="Arial Narrow" pitchFamily="34" charset="0"/>
              </a:rPr>
              <a:t> </a:t>
            </a:r>
            <a:r>
              <a:rPr lang="es-ES_tradnl" sz="1200">
                <a:latin typeface="Arial Narrow" pitchFamily="34" charset="0"/>
              </a:rPr>
              <a:t>que produzca resultados de aprendizaje pertinentes y efectivos</a:t>
            </a:r>
          </a:p>
          <a:p>
            <a:pPr marL="0" indent="0" algn="just">
              <a:buFontTx/>
              <a:buNone/>
            </a:pPr>
            <a:r>
              <a:rPr lang="es-ES_tradnl" sz="1200">
                <a:latin typeface="Arial Narrow" pitchFamily="34" charset="0"/>
              </a:rPr>
              <a:t>4.2 Para 2030, velar por que todas las niñas y todos los niños tengan acceso a servicios de calidad en materia de atención y desarrollo en la primera infancia y enseñanza</a:t>
            </a:r>
            <a:r>
              <a:rPr lang="es-ES_tradnl" sz="2000" b="1">
                <a:solidFill>
                  <a:schemeClr val="accent2"/>
                </a:solidFill>
                <a:latin typeface="Arial Narrow" pitchFamily="34" charset="0"/>
              </a:rPr>
              <a:t> </a:t>
            </a:r>
            <a:r>
              <a:rPr lang="es-ES_tradnl" sz="2000" b="1">
                <a:solidFill>
                  <a:srgbClr val="FF0000"/>
                </a:solidFill>
                <a:latin typeface="Arial Narrow" pitchFamily="34" charset="0"/>
              </a:rPr>
              <a:t>preescolar,</a:t>
            </a:r>
            <a:r>
              <a:rPr lang="es-ES_tradnl" sz="1200">
                <a:latin typeface="Arial Narrow" pitchFamily="34" charset="0"/>
              </a:rPr>
              <a:t> a fin de que estén preparados para la enseñanza primaria</a:t>
            </a:r>
          </a:p>
          <a:p>
            <a:pPr marL="0" indent="0" algn="just">
              <a:buFontTx/>
              <a:buNone/>
            </a:pPr>
            <a:r>
              <a:rPr lang="es-ES_tradnl" sz="1200">
                <a:latin typeface="Arial Narrow" pitchFamily="34" charset="0"/>
              </a:rPr>
              <a:t>4.3 Para 2030, asegurar el acceso en condiciones de igualdad para todos los hombres y las mujeres a </a:t>
            </a:r>
            <a:r>
              <a:rPr lang="es-ES_tradnl" sz="2000" b="1">
                <a:solidFill>
                  <a:srgbClr val="FF0000"/>
                </a:solidFill>
                <a:latin typeface="Arial Narrow" pitchFamily="34" charset="0"/>
              </a:rPr>
              <a:t>formación técnica, profesional y superior de calidad,</a:t>
            </a:r>
            <a:r>
              <a:rPr lang="es-ES_tradnl" sz="1200">
                <a:latin typeface="Arial Narrow" pitchFamily="34" charset="0"/>
              </a:rPr>
              <a:t> incluida la enseñanza universitaria</a:t>
            </a:r>
          </a:p>
          <a:p>
            <a:pPr marL="0" indent="0" algn="just">
              <a:buFontTx/>
              <a:buNone/>
            </a:pPr>
            <a:r>
              <a:rPr lang="es-ES_tradnl" sz="1200">
                <a:latin typeface="Arial Narrow" pitchFamily="34" charset="0"/>
              </a:rPr>
              <a:t>4.4 Para 2030, aumentar sustancialmente % el número de jóvenes y adultos que tienen las competencias necesarias, en particular técnicas y profesionales, para acceder al empleo, el trabajo decente y el emprendimiento</a:t>
            </a:r>
          </a:p>
          <a:p>
            <a:pPr marL="0" indent="0" algn="just">
              <a:buFontTx/>
              <a:buNone/>
            </a:pPr>
            <a:r>
              <a:rPr lang="es-ES_tradnl" sz="1200">
                <a:latin typeface="Arial Narrow" pitchFamily="34" charset="0"/>
              </a:rPr>
              <a:t>4.5 Para 2030, eliminar las disparidades de género en la educación y garantizar el acceso en condiciones de </a:t>
            </a:r>
            <a:r>
              <a:rPr lang="es-ES_tradnl" sz="2000" b="1">
                <a:solidFill>
                  <a:srgbClr val="FF0000"/>
                </a:solidFill>
                <a:latin typeface="Arial Narrow" pitchFamily="34" charset="0"/>
              </a:rPr>
              <a:t>igualdad </a:t>
            </a:r>
            <a:r>
              <a:rPr lang="es-ES_tradnl" sz="1200">
                <a:latin typeface="Arial Narrow" pitchFamily="34" charset="0"/>
              </a:rPr>
              <a:t>de las personas vulnerables, incluidas las personas con discapacidad, los pueblos indígenas y los niños en situaciones de vulnerabilidad, a todos los niveles de la enseñanza y la formación profesional </a:t>
            </a:r>
          </a:p>
          <a:p>
            <a:pPr marL="0" indent="0" algn="just">
              <a:buFontTx/>
              <a:buNone/>
            </a:pPr>
            <a:r>
              <a:rPr lang="es-ES_tradnl" sz="1200">
                <a:latin typeface="Arial Narrow" pitchFamily="34" charset="0"/>
              </a:rPr>
              <a:t>4.6 Para 2030, garantizar que todos los jóvenes y al menos una proporción sustancial de los adultos, tanto hombres como mujeres, tengan </a:t>
            </a:r>
            <a:r>
              <a:rPr lang="es-ES_tradnl" sz="2000" b="1">
                <a:solidFill>
                  <a:srgbClr val="FF0000"/>
                </a:solidFill>
                <a:latin typeface="Arial Narrow" pitchFamily="34" charset="0"/>
              </a:rPr>
              <a:t>competencias de lectura, escritura</a:t>
            </a:r>
            <a:r>
              <a:rPr lang="es-ES_tradnl" sz="2000" b="1">
                <a:solidFill>
                  <a:schemeClr val="accent2"/>
                </a:solidFill>
                <a:latin typeface="Arial Narrow" pitchFamily="34" charset="0"/>
              </a:rPr>
              <a:t> </a:t>
            </a:r>
            <a:r>
              <a:rPr lang="es-ES_tradnl" sz="1200">
                <a:latin typeface="Arial Narrow" pitchFamily="34" charset="0"/>
              </a:rPr>
              <a:t>y aritmética</a:t>
            </a:r>
          </a:p>
          <a:p>
            <a:pPr marL="0" indent="0" algn="just">
              <a:buFontTx/>
              <a:buNone/>
            </a:pPr>
            <a:r>
              <a:rPr lang="es-ES_tradnl" sz="1200">
                <a:latin typeface="Arial Narrow" pitchFamily="34" charset="0"/>
              </a:rPr>
              <a:t>4.7 Para 2030, garantizar que todos los estudiantes adquieran los conocimientos teóricos y prácticos necesarios para promover el desarrollo sostenible, en particular mediante la </a:t>
            </a:r>
            <a:r>
              <a:rPr lang="es-ES_tradnl" sz="2000" b="1">
                <a:solidFill>
                  <a:srgbClr val="FF0000"/>
                </a:solidFill>
                <a:latin typeface="Arial Narrow" pitchFamily="34" charset="0"/>
              </a:rPr>
              <a:t>educación para el desarrollo sostenible</a:t>
            </a:r>
            <a:r>
              <a:rPr lang="es-ES_tradnl" sz="1200">
                <a:solidFill>
                  <a:srgbClr val="FF6600"/>
                </a:solidFill>
                <a:latin typeface="Arial Narrow" pitchFamily="34" charset="0"/>
              </a:rPr>
              <a:t> </a:t>
            </a:r>
            <a:r>
              <a:rPr lang="es-ES_tradnl" sz="1200">
                <a:latin typeface="Arial Narrow" pitchFamily="34" charset="0"/>
              </a:rPr>
              <a:t>y la adopción de estilos de vida sostenibles, los derechos humanos, la igualdad entre los géneros, la promoción de una cultura de paz y no violencia, la ciudadanía mundial y la valoración de la diversidad cultural y de la contribución de la cultura al desarrollo sostenible, entre otros medios</a:t>
            </a:r>
            <a:endParaRPr lang="en-GB" sz="1200">
              <a:latin typeface="Arial Narrow" pitchFamily="34" charset="0"/>
            </a:endParaRPr>
          </a:p>
          <a:p>
            <a:pPr marL="0" indent="0" algn="just">
              <a:buFontTx/>
              <a:buNone/>
            </a:pPr>
            <a:endParaRPr lang="en-GB" sz="1100">
              <a:latin typeface="Arial Narrow" pitchFamily="34" charset="0"/>
            </a:endParaRPr>
          </a:p>
        </p:txBody>
      </p:sp>
      <p:pic>
        <p:nvPicPr>
          <p:cNvPr id="141316" name="Picture 6" descr="Resultado de imagen de ODS 4"/>
          <p:cNvPicPr>
            <a:picLocks noChangeAspect="1" noChangeArrowheads="1"/>
          </p:cNvPicPr>
          <p:nvPr/>
        </p:nvPicPr>
        <p:blipFill>
          <a:blip r:embed="rId5" cstate="print"/>
          <a:srcRect/>
          <a:stretch>
            <a:fillRect/>
          </a:stretch>
        </p:blipFill>
        <p:spPr bwMode="auto">
          <a:xfrm>
            <a:off x="6659563" y="476250"/>
            <a:ext cx="2052637" cy="2052638"/>
          </a:xfrm>
          <a:prstGeom prst="rect">
            <a:avLst/>
          </a:prstGeom>
          <a:noFill/>
          <a:ln w="9525">
            <a:noFill/>
            <a:miter lim="800000"/>
            <a:headEnd/>
            <a:tailEnd/>
          </a:ln>
        </p:spPr>
      </p:pic>
      <p:pic>
        <p:nvPicPr>
          <p:cNvPr id="5" name="Imagen 4" descr="C:\01. RUBEN\05. LOGOTIPOS\01. UNESCO Etxea\Alta resolución\Logo_UNESCO_Etxea_transp.gif"/>
          <p:cNvPicPr/>
          <p:nvPr/>
        </p:nvPicPr>
        <p:blipFill>
          <a:blip r:embed="rId6" cstate="print"/>
          <a:srcRect/>
          <a:stretch>
            <a:fillRect/>
          </a:stretch>
        </p:blipFill>
        <p:spPr bwMode="auto">
          <a:xfrm>
            <a:off x="7524328" y="6021287"/>
            <a:ext cx="1619672" cy="808967"/>
          </a:xfrm>
          <a:prstGeom prst="rect">
            <a:avLst/>
          </a:prstGeom>
          <a:noFill/>
          <a:ln w="9525">
            <a:noFill/>
            <a:miter lim="800000"/>
            <a:headEnd/>
            <a:tailEnd/>
          </a:ln>
        </p:spPr>
      </p:pic>
      <p:pic>
        <p:nvPicPr>
          <p:cNvPr id="6" name="Sonido grabad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cstate="print"/>
          <a:stretch>
            <a:fillRect/>
          </a:stretch>
        </p:blipFill>
        <p:spPr>
          <a:xfrm>
            <a:off x="4419600" y="3276600"/>
            <a:ext cx="304800" cy="304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9007" fill="hold"/>
                                        <p:tgtEl>
                                          <p:spTgt spid="6"/>
                                        </p:tgtEl>
                                      </p:cBhvr>
                                    </p:cmd>
                                  </p:childTnLst>
                                </p:cTn>
                              </p:par>
                            </p:childTnLst>
                          </p:cTn>
                        </p:par>
                      </p:childTnLst>
                    </p:cTn>
                  </p:par>
                </p:childTnLst>
              </p:cTn>
              <p:nextCondLst>
                <p:cond evt="onClick" delay="0">
                  <p:tgtEl>
                    <p:spTgt spid="6"/>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1 Título"/>
          <p:cNvSpPr>
            <a:spLocks noGrp="1"/>
          </p:cNvSpPr>
          <p:nvPr>
            <p:ph type="title"/>
          </p:nvPr>
        </p:nvSpPr>
        <p:spPr>
          <a:xfrm>
            <a:off x="6877050" y="2924944"/>
            <a:ext cx="2232025" cy="3168650"/>
          </a:xfrm>
        </p:spPr>
        <p:txBody>
          <a:bodyPr/>
          <a:lstStyle/>
          <a:p>
            <a:r>
              <a:rPr lang="es-PA" sz="2000" dirty="0">
                <a:solidFill>
                  <a:srgbClr val="FFFFFF"/>
                </a:solidFill>
                <a:latin typeface="Arial Narrow" pitchFamily="34" charset="0"/>
              </a:rPr>
              <a:t>ODS 4. </a:t>
            </a:r>
            <a:br>
              <a:rPr lang="es-PA" sz="2000" dirty="0">
                <a:solidFill>
                  <a:srgbClr val="FFFFFF"/>
                </a:solidFill>
                <a:latin typeface="Arial Narrow" pitchFamily="34" charset="0"/>
              </a:rPr>
            </a:br>
            <a:r>
              <a:rPr lang="es-PA" sz="2000" dirty="0">
                <a:solidFill>
                  <a:srgbClr val="FFFFFF"/>
                </a:solidFill>
                <a:latin typeface="Arial Narrow" pitchFamily="34" charset="0"/>
              </a:rPr>
              <a:t>Garantizar una educación inclusiva, equitativa y de calidad y promover oportunidades de aprendizaje durante toda la vida para todos </a:t>
            </a:r>
            <a:endParaRPr lang="en-GB" sz="2000" dirty="0">
              <a:solidFill>
                <a:srgbClr val="FFFFFF"/>
              </a:solidFill>
              <a:latin typeface="Arial Narrow" pitchFamily="34" charset="0"/>
            </a:endParaRPr>
          </a:p>
        </p:txBody>
      </p:sp>
      <p:sp>
        <p:nvSpPr>
          <p:cNvPr id="51202" name="2 Marcador de contenido"/>
          <p:cNvSpPr>
            <a:spLocks noGrp="1"/>
          </p:cNvSpPr>
          <p:nvPr>
            <p:ph sz="quarter" idx="4294967295"/>
          </p:nvPr>
        </p:nvSpPr>
        <p:spPr>
          <a:xfrm>
            <a:off x="395288" y="0"/>
            <a:ext cx="5148262" cy="6858000"/>
          </a:xfrm>
        </p:spPr>
        <p:txBody>
          <a:bodyPr/>
          <a:lstStyle/>
          <a:p>
            <a:pPr marL="0" indent="0">
              <a:buFontTx/>
              <a:buNone/>
            </a:pPr>
            <a:endParaRPr lang="es-ES" sz="1200">
              <a:latin typeface="Arial Narrow" pitchFamily="34" charset="0"/>
            </a:endParaRPr>
          </a:p>
          <a:p>
            <a:pPr marL="0" indent="0">
              <a:buFontTx/>
              <a:buNone/>
            </a:pPr>
            <a:r>
              <a:rPr lang="es-ES" sz="1200">
                <a:latin typeface="Arial Narrow" pitchFamily="34" charset="0"/>
              </a:rPr>
              <a:t>4.a. Construir y adecuar </a:t>
            </a:r>
            <a:r>
              <a:rPr lang="es-ES" sz="2000" b="1">
                <a:solidFill>
                  <a:srgbClr val="FF0000"/>
                </a:solidFill>
                <a:latin typeface="Arial Narrow" pitchFamily="34" charset="0"/>
              </a:rPr>
              <a:t>instalaciones escolares</a:t>
            </a:r>
            <a:r>
              <a:rPr lang="es-ES" sz="1200">
                <a:latin typeface="Arial Narrow" pitchFamily="34" charset="0"/>
              </a:rPr>
              <a:t> que respondan a las necesidades de los niños y las personas discapacitadas y tengan en cuenta las cuestiones de género, y que ofrezcan entornos de aprendizaje seguros, no violentos, inclusivos y eficaces para todos</a:t>
            </a:r>
          </a:p>
          <a:p>
            <a:pPr marL="0" indent="0">
              <a:buFontTx/>
              <a:buNone/>
            </a:pPr>
            <a:endParaRPr lang="es-ES" sz="1200">
              <a:latin typeface="Arial Narrow" pitchFamily="34" charset="0"/>
            </a:endParaRPr>
          </a:p>
          <a:p>
            <a:pPr marL="0" indent="0">
              <a:buFontTx/>
              <a:buNone/>
            </a:pPr>
            <a:r>
              <a:rPr lang="es-ES" sz="1200">
                <a:latin typeface="Arial Narrow" pitchFamily="34" charset="0"/>
              </a:rPr>
              <a:t>4.b. Para 2020, aumentar sustancialmente a nivel mundial el número de </a:t>
            </a:r>
            <a:r>
              <a:rPr lang="es-ES" sz="2000" b="1">
                <a:solidFill>
                  <a:srgbClr val="FF0000"/>
                </a:solidFill>
                <a:latin typeface="Arial Narrow" pitchFamily="34" charset="0"/>
              </a:rPr>
              <a:t>becas </a:t>
            </a:r>
            <a:r>
              <a:rPr lang="es-ES" sz="1200">
                <a:latin typeface="Arial Narrow" pitchFamily="34" charset="0"/>
              </a:rPr>
              <a:t>disponibles para los países en desarrollo, en particular los países menos adelantados, los pequeños Estados insulares en desarrollo y los países de África, para que sus estudiantes puedan matricularse en programas de estudios superiores, incluidos programas de formación profesional y programas técnicos, científicos, de ingeniería y de tecnología de la información y las comunicaciones, en países desarrollados y otros países en desarrollo</a:t>
            </a:r>
          </a:p>
          <a:p>
            <a:pPr marL="0" indent="0">
              <a:buFontTx/>
              <a:buNone/>
            </a:pPr>
            <a:endParaRPr lang="es-ES" sz="1200">
              <a:latin typeface="Arial Narrow" pitchFamily="34" charset="0"/>
            </a:endParaRPr>
          </a:p>
          <a:p>
            <a:pPr marL="0" indent="0">
              <a:buFontTx/>
              <a:buNone/>
            </a:pPr>
            <a:r>
              <a:rPr lang="es-ES" sz="1200">
                <a:latin typeface="Arial Narrow" pitchFamily="34" charset="0"/>
              </a:rPr>
              <a:t>4.c. Aumentar sustancialmente la oferta de </a:t>
            </a:r>
            <a:r>
              <a:rPr lang="es-ES" sz="2000" b="1">
                <a:solidFill>
                  <a:srgbClr val="FF0000"/>
                </a:solidFill>
                <a:latin typeface="Arial Narrow" pitchFamily="34" charset="0"/>
              </a:rPr>
              <a:t>maestros calificados,</a:t>
            </a:r>
            <a:r>
              <a:rPr lang="es-ES" sz="1200" b="1">
                <a:solidFill>
                  <a:srgbClr val="FF6600"/>
                </a:solidFill>
                <a:latin typeface="Arial Narrow" pitchFamily="34" charset="0"/>
              </a:rPr>
              <a:t> </a:t>
            </a:r>
            <a:r>
              <a:rPr lang="es-ES" sz="1200">
                <a:latin typeface="Arial Narrow" pitchFamily="34" charset="0"/>
              </a:rPr>
              <a:t>entre otras cosas mediante la cooperación internacional para la formación de docentes en los países en desarrollo, especialmente los países menos adelantados y los pequeños Estados insulares en desarrollo</a:t>
            </a:r>
            <a:endParaRPr lang="en-GB" sz="1200">
              <a:latin typeface="Arial Narrow" pitchFamily="34" charset="0"/>
            </a:endParaRPr>
          </a:p>
          <a:p>
            <a:pPr marL="0" indent="0" algn="just">
              <a:buFontTx/>
              <a:buNone/>
            </a:pPr>
            <a:endParaRPr lang="en-GB" sz="1200">
              <a:latin typeface="Arial Narrow" pitchFamily="34" charset="0"/>
            </a:endParaRPr>
          </a:p>
        </p:txBody>
      </p:sp>
      <p:pic>
        <p:nvPicPr>
          <p:cNvPr id="51203" name="Picture 6" descr="Resultado de imagen de ODS 4"/>
          <p:cNvPicPr>
            <a:picLocks noChangeAspect="1" noChangeArrowheads="1"/>
          </p:cNvPicPr>
          <p:nvPr/>
        </p:nvPicPr>
        <p:blipFill>
          <a:blip r:embed="rId3" cstate="print"/>
          <a:srcRect/>
          <a:stretch>
            <a:fillRect/>
          </a:stretch>
        </p:blipFill>
        <p:spPr bwMode="auto">
          <a:xfrm>
            <a:off x="6948488" y="476250"/>
            <a:ext cx="2052637" cy="2052638"/>
          </a:xfrm>
          <a:prstGeom prst="rect">
            <a:avLst/>
          </a:prstGeom>
          <a:noFill/>
          <a:ln w="9525">
            <a:noFill/>
            <a:miter lim="800000"/>
            <a:headEnd/>
            <a:tailEnd/>
          </a:ln>
        </p:spPr>
      </p:pic>
      <p:pic>
        <p:nvPicPr>
          <p:cNvPr id="5" name="Imagen 4" descr="C:\01. RUBEN\05. LOGOTIPOS\01. UNESCO Etxea\Alta resolución\Logo_UNESCO_Etxea_transp.gif"/>
          <p:cNvPicPr/>
          <p:nvPr/>
        </p:nvPicPr>
        <p:blipFill>
          <a:blip r:embed="rId4" cstate="print"/>
          <a:srcRect/>
          <a:stretch>
            <a:fillRect/>
          </a:stretch>
        </p:blipFill>
        <p:spPr bwMode="auto">
          <a:xfrm>
            <a:off x="7524328" y="6021287"/>
            <a:ext cx="1619672" cy="808967"/>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1 Título"/>
          <p:cNvSpPr>
            <a:spLocks noGrp="1"/>
          </p:cNvSpPr>
          <p:nvPr>
            <p:ph type="title"/>
          </p:nvPr>
        </p:nvSpPr>
        <p:spPr>
          <a:xfrm>
            <a:off x="179388" y="692150"/>
            <a:ext cx="2159000" cy="2736850"/>
          </a:xfrm>
        </p:spPr>
        <p:txBody>
          <a:bodyPr/>
          <a:lstStyle/>
          <a:p>
            <a:r>
              <a:rPr lang="es-PA" sz="2000">
                <a:solidFill>
                  <a:srgbClr val="FFFFFF"/>
                </a:solidFill>
                <a:latin typeface="Arial Narrow" pitchFamily="34" charset="0"/>
              </a:rPr>
              <a:t>ODS 5. </a:t>
            </a:r>
            <a:br>
              <a:rPr lang="es-PA" sz="2000">
                <a:solidFill>
                  <a:srgbClr val="FFFFFF"/>
                </a:solidFill>
                <a:latin typeface="Arial Narrow" pitchFamily="34" charset="0"/>
              </a:rPr>
            </a:br>
            <a:r>
              <a:rPr lang="es-PA" sz="2000">
                <a:solidFill>
                  <a:srgbClr val="FFFFFF"/>
                </a:solidFill>
                <a:latin typeface="Arial Narrow" pitchFamily="34" charset="0"/>
              </a:rPr>
              <a:t>Lograr la igualdad entre los géneros y el empoderamiento de todas las mujeres y niñas</a:t>
            </a:r>
            <a:endParaRPr lang="en-GB" sz="2000">
              <a:solidFill>
                <a:srgbClr val="FFFFFF"/>
              </a:solidFill>
              <a:latin typeface="Arial Narrow" pitchFamily="34" charset="0"/>
            </a:endParaRPr>
          </a:p>
        </p:txBody>
      </p:sp>
      <p:sp>
        <p:nvSpPr>
          <p:cNvPr id="53250" name="3 Marcador de contenido"/>
          <p:cNvSpPr>
            <a:spLocks noGrp="1"/>
          </p:cNvSpPr>
          <p:nvPr>
            <p:ph sz="quarter" idx="4294967295"/>
          </p:nvPr>
        </p:nvSpPr>
        <p:spPr>
          <a:xfrm>
            <a:off x="2555875" y="0"/>
            <a:ext cx="6588125" cy="6540500"/>
          </a:xfrm>
        </p:spPr>
        <p:txBody>
          <a:bodyPr/>
          <a:lstStyle/>
          <a:p>
            <a:pPr marL="0" indent="0" algn="just">
              <a:lnSpc>
                <a:spcPct val="80000"/>
              </a:lnSpc>
              <a:buFontTx/>
              <a:buNone/>
            </a:pPr>
            <a:r>
              <a:rPr lang="es-ES_tradnl" sz="1300">
                <a:latin typeface="Arial Narrow" pitchFamily="34" charset="0"/>
              </a:rPr>
              <a:t>5.1 Poner </a:t>
            </a:r>
            <a:r>
              <a:rPr lang="es-ES_tradnl" sz="2000" b="1">
                <a:solidFill>
                  <a:srgbClr val="FF6600"/>
                </a:solidFill>
                <a:latin typeface="Arial Narrow" pitchFamily="34" charset="0"/>
              </a:rPr>
              <a:t>fin</a:t>
            </a:r>
            <a:r>
              <a:rPr lang="es-ES_tradnl" sz="1300">
                <a:latin typeface="Arial Narrow" pitchFamily="34" charset="0"/>
              </a:rPr>
              <a:t> a todas las formas de </a:t>
            </a:r>
            <a:r>
              <a:rPr lang="es-ES_tradnl" sz="2000" b="1">
                <a:solidFill>
                  <a:srgbClr val="FF6600"/>
                </a:solidFill>
                <a:latin typeface="Arial Narrow" pitchFamily="34" charset="0"/>
              </a:rPr>
              <a:t>discriminación</a:t>
            </a:r>
            <a:r>
              <a:rPr lang="es-ES_tradnl" sz="2000" b="1">
                <a:solidFill>
                  <a:srgbClr val="FF3300"/>
                </a:solidFill>
                <a:latin typeface="Arial Narrow" pitchFamily="34" charset="0"/>
              </a:rPr>
              <a:t> </a:t>
            </a:r>
            <a:r>
              <a:rPr lang="es-ES_tradnl" sz="1300">
                <a:latin typeface="Arial Narrow" pitchFamily="34" charset="0"/>
              </a:rPr>
              <a:t>contra todas las mujeres y las niñas en todo el mundo</a:t>
            </a:r>
          </a:p>
          <a:p>
            <a:pPr marL="0" indent="0" algn="just">
              <a:lnSpc>
                <a:spcPct val="80000"/>
              </a:lnSpc>
              <a:buFontTx/>
              <a:buNone/>
            </a:pPr>
            <a:r>
              <a:rPr lang="es-ES_tradnl" sz="1300">
                <a:latin typeface="Arial Narrow" pitchFamily="34" charset="0"/>
              </a:rPr>
              <a:t>5.2</a:t>
            </a:r>
            <a:r>
              <a:rPr lang="es-ES_tradnl" sz="1300">
                <a:solidFill>
                  <a:srgbClr val="FF6600"/>
                </a:solidFill>
                <a:latin typeface="Arial Narrow" pitchFamily="34" charset="0"/>
              </a:rPr>
              <a:t> </a:t>
            </a:r>
            <a:r>
              <a:rPr lang="es-ES_tradnl" sz="2000" b="1">
                <a:solidFill>
                  <a:srgbClr val="FF6600"/>
                </a:solidFill>
                <a:latin typeface="Arial Narrow" pitchFamily="34" charset="0"/>
              </a:rPr>
              <a:t>Eliminar todas las formas de violencia</a:t>
            </a:r>
            <a:r>
              <a:rPr lang="es-ES_tradnl" sz="1300">
                <a:solidFill>
                  <a:srgbClr val="FF6600"/>
                </a:solidFill>
                <a:latin typeface="Arial Narrow" pitchFamily="34" charset="0"/>
              </a:rPr>
              <a:t> </a:t>
            </a:r>
            <a:r>
              <a:rPr lang="es-ES_tradnl" sz="1300">
                <a:latin typeface="Arial Narrow" pitchFamily="34" charset="0"/>
              </a:rPr>
              <a:t>contra todas las mujeres y las niñas en los ámbitos público y privado, incluidas la </a:t>
            </a:r>
            <a:r>
              <a:rPr lang="es-ES_tradnl" sz="2000" b="1">
                <a:solidFill>
                  <a:srgbClr val="FF6600"/>
                </a:solidFill>
                <a:latin typeface="Arial Narrow" pitchFamily="34" charset="0"/>
              </a:rPr>
              <a:t>trata</a:t>
            </a:r>
            <a:r>
              <a:rPr lang="es-ES_tradnl" sz="1300">
                <a:latin typeface="Arial Narrow" pitchFamily="34" charset="0"/>
              </a:rPr>
              <a:t> y la </a:t>
            </a:r>
            <a:r>
              <a:rPr lang="es-ES_tradnl" sz="2000" b="1">
                <a:solidFill>
                  <a:srgbClr val="FF6600"/>
                </a:solidFill>
                <a:latin typeface="Arial Narrow" pitchFamily="34" charset="0"/>
              </a:rPr>
              <a:t>explotación</a:t>
            </a:r>
            <a:r>
              <a:rPr lang="es-ES_tradnl" sz="2000" b="1">
                <a:solidFill>
                  <a:srgbClr val="FF3300"/>
                </a:solidFill>
                <a:latin typeface="Arial Narrow" pitchFamily="34" charset="0"/>
              </a:rPr>
              <a:t> </a:t>
            </a:r>
            <a:r>
              <a:rPr lang="es-ES_tradnl" sz="1300">
                <a:latin typeface="Arial Narrow" pitchFamily="34" charset="0"/>
              </a:rPr>
              <a:t>sexual y otros tipos de explotación</a:t>
            </a:r>
          </a:p>
          <a:p>
            <a:pPr marL="0" indent="0" algn="just">
              <a:lnSpc>
                <a:spcPct val="80000"/>
              </a:lnSpc>
              <a:buFontTx/>
              <a:buNone/>
            </a:pPr>
            <a:r>
              <a:rPr lang="es-ES_tradnl" sz="1300">
                <a:latin typeface="Arial Narrow" pitchFamily="34" charset="0"/>
              </a:rPr>
              <a:t>5.3 Eliminar todas las prácticas nocivas, como el </a:t>
            </a:r>
            <a:r>
              <a:rPr lang="es-ES_tradnl" sz="2000" b="1">
                <a:solidFill>
                  <a:srgbClr val="FF6600"/>
                </a:solidFill>
                <a:latin typeface="Arial Narrow" pitchFamily="34" charset="0"/>
              </a:rPr>
              <a:t>matrimonio infantil,</a:t>
            </a:r>
            <a:r>
              <a:rPr lang="es-ES_tradnl" sz="1300">
                <a:latin typeface="Arial Narrow" pitchFamily="34" charset="0"/>
              </a:rPr>
              <a:t> precoz y forzado y la </a:t>
            </a:r>
            <a:r>
              <a:rPr lang="es-ES_tradnl" sz="2000" b="1">
                <a:solidFill>
                  <a:srgbClr val="FF6600"/>
                </a:solidFill>
                <a:latin typeface="Arial Narrow" pitchFamily="34" charset="0"/>
              </a:rPr>
              <a:t>mutilación genital</a:t>
            </a:r>
            <a:r>
              <a:rPr lang="es-ES_tradnl" sz="1300">
                <a:solidFill>
                  <a:srgbClr val="FF6600"/>
                </a:solidFill>
                <a:latin typeface="Arial Narrow" pitchFamily="34" charset="0"/>
              </a:rPr>
              <a:t> </a:t>
            </a:r>
            <a:r>
              <a:rPr lang="es-ES_tradnl" sz="1300">
                <a:latin typeface="Arial Narrow" pitchFamily="34" charset="0"/>
              </a:rPr>
              <a:t>femenina</a:t>
            </a:r>
          </a:p>
          <a:p>
            <a:pPr marL="0" indent="0" algn="just">
              <a:lnSpc>
                <a:spcPct val="80000"/>
              </a:lnSpc>
              <a:buFontTx/>
              <a:buNone/>
            </a:pPr>
            <a:r>
              <a:rPr lang="es-ES_tradnl" sz="1300">
                <a:latin typeface="Arial Narrow" pitchFamily="34" charset="0"/>
              </a:rPr>
              <a:t>5.4 Reconocer y valorar los </a:t>
            </a:r>
            <a:r>
              <a:rPr lang="es-ES_tradnl" sz="2000" b="1">
                <a:solidFill>
                  <a:srgbClr val="FF6600"/>
                </a:solidFill>
                <a:latin typeface="Arial Narrow" pitchFamily="34" charset="0"/>
              </a:rPr>
              <a:t>cuidados</a:t>
            </a:r>
            <a:r>
              <a:rPr lang="es-ES_tradnl" sz="1300">
                <a:latin typeface="Arial Narrow" pitchFamily="34" charset="0"/>
              </a:rPr>
              <a:t> no remunerados y el </a:t>
            </a:r>
            <a:r>
              <a:rPr lang="es-ES_tradnl" sz="2000" b="1">
                <a:solidFill>
                  <a:srgbClr val="FF6600"/>
                </a:solidFill>
                <a:latin typeface="Arial Narrow" pitchFamily="34" charset="0"/>
              </a:rPr>
              <a:t>trabajo doméstico</a:t>
            </a:r>
            <a:r>
              <a:rPr lang="es-ES_tradnl" sz="1300">
                <a:latin typeface="Arial Narrow" pitchFamily="34" charset="0"/>
              </a:rPr>
              <a:t> no remunerado mediante la prestación de servicios públicos, la provisión de infraestructura y la formulación de políticas de protección social, así como la promoción de la </a:t>
            </a:r>
            <a:r>
              <a:rPr lang="es-ES_tradnl" sz="2000" b="1">
                <a:solidFill>
                  <a:srgbClr val="FF6600"/>
                </a:solidFill>
                <a:latin typeface="Arial Narrow" pitchFamily="34" charset="0"/>
              </a:rPr>
              <a:t>responsabilidad compartida</a:t>
            </a:r>
            <a:r>
              <a:rPr lang="es-ES_tradnl" sz="1300">
                <a:latin typeface="Arial Narrow" pitchFamily="34" charset="0"/>
              </a:rPr>
              <a:t> en el hogar y la familia, según proceda en cada país</a:t>
            </a:r>
          </a:p>
          <a:p>
            <a:pPr marL="0" indent="0" algn="just">
              <a:lnSpc>
                <a:spcPct val="80000"/>
              </a:lnSpc>
              <a:buFontTx/>
              <a:buNone/>
            </a:pPr>
            <a:r>
              <a:rPr lang="es-ES_tradnl" sz="1300">
                <a:latin typeface="Arial Narrow" pitchFamily="34" charset="0"/>
              </a:rPr>
              <a:t>5.5 Velar por la plena y efectiva </a:t>
            </a:r>
            <a:r>
              <a:rPr lang="es-ES_tradnl" sz="2000" b="1">
                <a:solidFill>
                  <a:srgbClr val="FF6600"/>
                </a:solidFill>
                <a:latin typeface="Arial Narrow" pitchFamily="34" charset="0"/>
              </a:rPr>
              <a:t>participación</a:t>
            </a:r>
            <a:r>
              <a:rPr lang="es-ES_tradnl" sz="1300">
                <a:latin typeface="Arial Narrow" pitchFamily="34" charset="0"/>
              </a:rPr>
              <a:t> de las mujeres y la </a:t>
            </a:r>
            <a:r>
              <a:rPr lang="es-ES_tradnl" sz="2000" b="1">
                <a:solidFill>
                  <a:srgbClr val="FF6600"/>
                </a:solidFill>
                <a:latin typeface="Arial Narrow" pitchFamily="34" charset="0"/>
              </a:rPr>
              <a:t>igualdad de oportunidades</a:t>
            </a:r>
            <a:r>
              <a:rPr lang="es-ES_tradnl" sz="1300">
                <a:solidFill>
                  <a:srgbClr val="FF6600"/>
                </a:solidFill>
                <a:latin typeface="Arial Narrow" pitchFamily="34" charset="0"/>
              </a:rPr>
              <a:t> </a:t>
            </a:r>
            <a:r>
              <a:rPr lang="es-ES_tradnl" sz="1300">
                <a:latin typeface="Arial Narrow" pitchFamily="34" charset="0"/>
              </a:rPr>
              <a:t>de liderazgo a todos los niveles de la adopción de decisiones en la vida política, económica y pública</a:t>
            </a:r>
          </a:p>
          <a:p>
            <a:pPr marL="0" indent="0" algn="just">
              <a:lnSpc>
                <a:spcPct val="80000"/>
              </a:lnSpc>
              <a:buFontTx/>
              <a:buNone/>
            </a:pPr>
            <a:r>
              <a:rPr lang="es-ES_tradnl" sz="1300">
                <a:latin typeface="Arial Narrow" pitchFamily="34" charset="0"/>
              </a:rPr>
              <a:t>5.6 Garantizar el acceso universal a la </a:t>
            </a:r>
            <a:r>
              <a:rPr lang="es-ES_tradnl" sz="2000" b="1">
                <a:solidFill>
                  <a:srgbClr val="FF6600"/>
                </a:solidFill>
                <a:latin typeface="Arial Narrow" pitchFamily="34" charset="0"/>
              </a:rPr>
              <a:t>salud sexual y reproductiva y los derechos reproductivos,</a:t>
            </a:r>
            <a:r>
              <a:rPr lang="es-ES_tradnl" sz="1300">
                <a:latin typeface="Arial Narrow" pitchFamily="34" charset="0"/>
              </a:rPr>
              <a:t> de conformidad con el Programa de Acción de la Conferencia Internacional sobre la Población y el Desarrollo, la Plataforma de Acción de Beijing y los documentos finales de sus conferencias de examen</a:t>
            </a:r>
          </a:p>
          <a:p>
            <a:pPr marL="0" indent="0">
              <a:buFontTx/>
              <a:buNone/>
            </a:pPr>
            <a:r>
              <a:rPr lang="es-ES" sz="1300">
                <a:latin typeface="Arial Narrow" pitchFamily="34" charset="0"/>
              </a:rPr>
              <a:t>5.a. Emprender reformas que otorguen a las mujeres el derecho a los recursos económicos en condiciones de igualdad , así como el </a:t>
            </a:r>
            <a:r>
              <a:rPr lang="es-ES" sz="2000" b="1">
                <a:solidFill>
                  <a:srgbClr val="FF6600"/>
                </a:solidFill>
                <a:latin typeface="Arial Narrow" pitchFamily="34" charset="0"/>
              </a:rPr>
              <a:t>acceso a la propiedad y al control de las tierras y otros bienes,</a:t>
            </a:r>
            <a:r>
              <a:rPr lang="es-ES" sz="1300">
                <a:latin typeface="Arial Narrow" pitchFamily="34" charset="0"/>
              </a:rPr>
              <a:t> los servicios financieros, la herencia y los recursos naturales, de conformidad con las leyes nacionales</a:t>
            </a:r>
          </a:p>
          <a:p>
            <a:pPr marL="0" indent="0">
              <a:buFontTx/>
              <a:buNone/>
            </a:pPr>
            <a:r>
              <a:rPr lang="es-ES" sz="1300">
                <a:latin typeface="Arial Narrow" pitchFamily="34" charset="0"/>
              </a:rPr>
              <a:t>5.b. Mejorar el uso de la tecnología instrumental, en particular la tecnología de la información y las comunicaciones, para promover el </a:t>
            </a:r>
            <a:r>
              <a:rPr lang="es-ES" sz="2000" b="1">
                <a:solidFill>
                  <a:srgbClr val="FF6600"/>
                </a:solidFill>
                <a:latin typeface="Arial Narrow" pitchFamily="34" charset="0"/>
              </a:rPr>
              <a:t>empoderamiento</a:t>
            </a:r>
            <a:r>
              <a:rPr lang="es-ES" sz="1300">
                <a:latin typeface="Arial Narrow" pitchFamily="34" charset="0"/>
              </a:rPr>
              <a:t> de la mujer</a:t>
            </a:r>
          </a:p>
          <a:p>
            <a:pPr marL="0" indent="0">
              <a:buFontTx/>
              <a:buNone/>
            </a:pPr>
            <a:r>
              <a:rPr lang="es-ES" sz="1300">
                <a:latin typeface="Arial Narrow" pitchFamily="34" charset="0"/>
              </a:rPr>
              <a:t>5.c. Aprobar y fortalecer políticas acertadas y </a:t>
            </a:r>
            <a:r>
              <a:rPr lang="es-ES" sz="2000" b="1">
                <a:solidFill>
                  <a:srgbClr val="FF6600"/>
                </a:solidFill>
                <a:latin typeface="Arial Narrow" pitchFamily="34" charset="0"/>
              </a:rPr>
              <a:t>leyes</a:t>
            </a:r>
            <a:r>
              <a:rPr lang="es-ES" sz="1300">
                <a:latin typeface="Arial Narrow" pitchFamily="34" charset="0"/>
              </a:rPr>
              <a:t> aplicables para promover la igualdad entre los géneros y el empoderamiento de las mujeres y las niñas a todos los niveles</a:t>
            </a:r>
            <a:endParaRPr lang="en-GB" sz="1300">
              <a:latin typeface="Arial Narrow" pitchFamily="34" charset="0"/>
            </a:endParaRPr>
          </a:p>
        </p:txBody>
      </p:sp>
      <p:sp>
        <p:nvSpPr>
          <p:cNvPr id="53251" name="AutoShape 6" descr="Resultado de imagen de ODS 5"/>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s-ES"/>
          </a:p>
        </p:txBody>
      </p:sp>
      <p:sp>
        <p:nvSpPr>
          <p:cNvPr id="53252" name="AutoShape 8" descr="Resultado de imagen de ODS 5"/>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s-ES"/>
          </a:p>
        </p:txBody>
      </p:sp>
      <p:pic>
        <p:nvPicPr>
          <p:cNvPr id="53253" name="Picture 10" descr="Resultado de imagen de ODS 5"/>
          <p:cNvPicPr>
            <a:picLocks noChangeAspect="1" noChangeArrowheads="1"/>
          </p:cNvPicPr>
          <p:nvPr/>
        </p:nvPicPr>
        <p:blipFill>
          <a:blip r:embed="rId5" cstate="print"/>
          <a:srcRect/>
          <a:stretch>
            <a:fillRect/>
          </a:stretch>
        </p:blipFill>
        <p:spPr bwMode="auto">
          <a:xfrm>
            <a:off x="323528" y="3717032"/>
            <a:ext cx="2052637" cy="2052638"/>
          </a:xfrm>
          <a:prstGeom prst="rect">
            <a:avLst/>
          </a:prstGeom>
          <a:noFill/>
          <a:ln w="9525">
            <a:noFill/>
            <a:miter lim="800000"/>
            <a:headEnd/>
            <a:tailEnd/>
          </a:ln>
        </p:spPr>
      </p:pic>
      <p:pic>
        <p:nvPicPr>
          <p:cNvPr id="7" name="Imagen 6" descr="C:\01. RUBEN\05. LOGOTIPOS\01. UNESCO Etxea\Alta resolución\Logo_UNESCO_Etxea_transp.gif"/>
          <p:cNvPicPr/>
          <p:nvPr/>
        </p:nvPicPr>
        <p:blipFill>
          <a:blip r:embed="rId6" cstate="print"/>
          <a:srcRect/>
          <a:stretch>
            <a:fillRect/>
          </a:stretch>
        </p:blipFill>
        <p:spPr bwMode="auto">
          <a:xfrm>
            <a:off x="0" y="6049033"/>
            <a:ext cx="1619672" cy="808967"/>
          </a:xfrm>
          <a:prstGeom prst="rect">
            <a:avLst/>
          </a:prstGeom>
          <a:noFill/>
          <a:ln w="9525">
            <a:noFill/>
            <a:miter lim="800000"/>
            <a:headEnd/>
            <a:tailEnd/>
          </a:ln>
        </p:spPr>
      </p:pic>
      <p:pic>
        <p:nvPicPr>
          <p:cNvPr id="8" name="Sonido grabad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cstate="print"/>
          <a:stretch>
            <a:fillRect/>
          </a:stretch>
        </p:blipFill>
        <p:spPr>
          <a:xfrm>
            <a:off x="4419600" y="3276600"/>
            <a:ext cx="304800" cy="304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0537" fill="hold"/>
                                        <p:tgtEl>
                                          <p:spTgt spid="8"/>
                                        </p:tgtEl>
                                      </p:cBhvr>
                                    </p:cmd>
                                  </p:childTnLst>
                                </p:cTn>
                              </p:par>
                            </p:childTnLst>
                          </p:cTn>
                        </p:par>
                      </p:childTnLst>
                    </p:cTn>
                  </p:par>
                </p:childTnLst>
              </p:cTn>
              <p:nextCondLst>
                <p:cond evt="onClick" delay="0">
                  <p:tgtEl>
                    <p:spTgt spid="8"/>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1 Título"/>
          <p:cNvSpPr>
            <a:spLocks noGrp="1"/>
          </p:cNvSpPr>
          <p:nvPr>
            <p:ph type="title"/>
          </p:nvPr>
        </p:nvSpPr>
        <p:spPr>
          <a:xfrm>
            <a:off x="6300788" y="404813"/>
            <a:ext cx="2303462" cy="2952750"/>
          </a:xfrm>
        </p:spPr>
        <p:txBody>
          <a:bodyPr/>
          <a:lstStyle/>
          <a:p>
            <a:r>
              <a:rPr lang="es-PA" sz="2000">
                <a:solidFill>
                  <a:srgbClr val="FFFFFF"/>
                </a:solidFill>
                <a:latin typeface="Arial Narrow" pitchFamily="34" charset="0"/>
              </a:rPr>
              <a:t>ODS 6. </a:t>
            </a:r>
            <a:br>
              <a:rPr lang="es-PA" sz="2000">
                <a:solidFill>
                  <a:srgbClr val="FFFFFF"/>
                </a:solidFill>
                <a:latin typeface="Arial Narrow" pitchFamily="34" charset="0"/>
              </a:rPr>
            </a:br>
            <a:r>
              <a:rPr lang="es-PA" sz="2000">
                <a:solidFill>
                  <a:srgbClr val="FFFFFF"/>
                </a:solidFill>
                <a:latin typeface="Arial Narrow" pitchFamily="34" charset="0"/>
              </a:rPr>
              <a:t>Garantizar la disponibilidad de agua y su ordenación sostenible y el saneamiento para todos </a:t>
            </a:r>
            <a:endParaRPr lang="en-GB" sz="2000">
              <a:solidFill>
                <a:srgbClr val="FFFFFF"/>
              </a:solidFill>
              <a:latin typeface="Arial Narrow" pitchFamily="34" charset="0"/>
            </a:endParaRPr>
          </a:p>
        </p:txBody>
      </p:sp>
      <p:sp>
        <p:nvSpPr>
          <p:cNvPr id="55298" name="2 Marcador de contenido"/>
          <p:cNvSpPr>
            <a:spLocks noGrp="1"/>
          </p:cNvSpPr>
          <p:nvPr>
            <p:ph sz="quarter" idx="4294967295"/>
          </p:nvPr>
        </p:nvSpPr>
        <p:spPr>
          <a:xfrm>
            <a:off x="0" y="0"/>
            <a:ext cx="5867400" cy="6308725"/>
          </a:xfrm>
        </p:spPr>
        <p:txBody>
          <a:bodyPr/>
          <a:lstStyle/>
          <a:p>
            <a:pPr marL="0" indent="0" algn="just">
              <a:buFontTx/>
              <a:buNone/>
            </a:pPr>
            <a:r>
              <a:rPr lang="es-ES_tradnl" sz="1200">
                <a:latin typeface="Arial Narrow" pitchFamily="34" charset="0"/>
              </a:rPr>
              <a:t>6.1 Para 2030, lograr el </a:t>
            </a:r>
            <a:r>
              <a:rPr lang="es-ES_tradnl" sz="2000" b="1">
                <a:latin typeface="Arial Narrow" pitchFamily="34" charset="0"/>
              </a:rPr>
              <a:t>acceso universal y equitativo a agua potable</a:t>
            </a:r>
            <a:r>
              <a:rPr lang="es-ES_tradnl" sz="1200">
                <a:latin typeface="Arial Narrow" pitchFamily="34" charset="0"/>
              </a:rPr>
              <a:t> segura y asequible para todos</a:t>
            </a:r>
          </a:p>
          <a:p>
            <a:pPr marL="0" indent="0" algn="just">
              <a:buFontTx/>
              <a:buNone/>
            </a:pPr>
            <a:r>
              <a:rPr lang="es-ES_tradnl" sz="1200">
                <a:latin typeface="Arial Narrow" pitchFamily="34" charset="0"/>
              </a:rPr>
              <a:t>6.2 Para 2030, lograr el acceso equitativo a servicios de </a:t>
            </a:r>
            <a:r>
              <a:rPr lang="es-ES_tradnl" sz="2000" b="1">
                <a:latin typeface="Arial Narrow" pitchFamily="34" charset="0"/>
              </a:rPr>
              <a:t>saneamiento e higiene</a:t>
            </a:r>
            <a:r>
              <a:rPr lang="es-ES_tradnl" sz="1200">
                <a:latin typeface="Arial Narrow" pitchFamily="34" charset="0"/>
              </a:rPr>
              <a:t> adecuados para todos y poner fin a la defecación al aire libre, prestando especial atención a las necesidades de las mujeres y las niñas y las personas en situaciones vulnerables</a:t>
            </a:r>
          </a:p>
          <a:p>
            <a:pPr marL="0" indent="0" algn="just">
              <a:buFontTx/>
              <a:buNone/>
            </a:pPr>
            <a:r>
              <a:rPr lang="es-ES_tradnl" sz="1200">
                <a:latin typeface="Arial Narrow" pitchFamily="34" charset="0"/>
              </a:rPr>
              <a:t>6.3 Para 2030, mejorar la </a:t>
            </a:r>
            <a:r>
              <a:rPr lang="es-ES_tradnl" sz="2000" b="1">
                <a:latin typeface="Arial Narrow" pitchFamily="34" charset="0"/>
              </a:rPr>
              <a:t>calidad del agua</a:t>
            </a:r>
            <a:r>
              <a:rPr lang="es-ES_tradnl" sz="1200">
                <a:latin typeface="Arial Narrow" pitchFamily="34" charset="0"/>
              </a:rPr>
              <a:t> mediante la reducción de la contaminación, la eliminación del vertimiento y la reducción al mínimo de la descarga de materiales y productos químicos peligrosos, la reducción a la mitad del porcentaje de aguas residuales sin tratar y el aumento del reciclado y la reutilización en condiciones de seguridad en una proporción sustancial a nivel mundial</a:t>
            </a:r>
          </a:p>
          <a:p>
            <a:pPr marL="0" indent="0" algn="just">
              <a:buFontTx/>
              <a:buNone/>
            </a:pPr>
            <a:r>
              <a:rPr lang="es-ES_tradnl" sz="1200">
                <a:latin typeface="Arial Narrow" pitchFamily="34" charset="0"/>
              </a:rPr>
              <a:t>6.4  Para 2030, aumentar sustancialmente la </a:t>
            </a:r>
            <a:r>
              <a:rPr lang="es-ES_tradnl" sz="2000" b="1">
                <a:latin typeface="Arial Narrow" pitchFamily="34" charset="0"/>
              </a:rPr>
              <a:t>utilización eficiente de los recursos hídricos</a:t>
            </a:r>
            <a:r>
              <a:rPr lang="es-ES_tradnl" sz="1200">
                <a:latin typeface="Arial Narrow" pitchFamily="34" charset="0"/>
              </a:rPr>
              <a:t> en todos los sectores y asegurar la sostenibilidad de la extracción y el abastecimiento de agua dulce para hacer frente a la escasez de agua y reducir sustancialmente el número de personas que sufren de escasez de agua</a:t>
            </a:r>
          </a:p>
          <a:p>
            <a:pPr marL="0" indent="0" algn="just">
              <a:buFontTx/>
              <a:buNone/>
            </a:pPr>
            <a:r>
              <a:rPr lang="es-ES_tradnl" sz="1200">
                <a:latin typeface="Arial Narrow" pitchFamily="34" charset="0"/>
              </a:rPr>
              <a:t>6.5 Para 2030, poner en práctica la </a:t>
            </a:r>
            <a:r>
              <a:rPr lang="es-ES_tradnl" sz="2000" b="1">
                <a:latin typeface="Arial Narrow" pitchFamily="34" charset="0"/>
              </a:rPr>
              <a:t>ordenación integrada</a:t>
            </a:r>
            <a:r>
              <a:rPr lang="es-ES_tradnl" sz="1200">
                <a:latin typeface="Arial Narrow" pitchFamily="34" charset="0"/>
              </a:rPr>
              <a:t> de los recursos hídricos a todos los niveles, incluso mediante la cooperación transfronteriza, según proceda</a:t>
            </a:r>
          </a:p>
          <a:p>
            <a:pPr marL="0" indent="0" algn="just">
              <a:buFontTx/>
              <a:buNone/>
            </a:pPr>
            <a:r>
              <a:rPr lang="es-ES_tradnl" sz="1200">
                <a:latin typeface="Arial Narrow" pitchFamily="34" charset="0"/>
              </a:rPr>
              <a:t>6.6 Para 2020, </a:t>
            </a:r>
            <a:r>
              <a:rPr lang="es-ES_tradnl" sz="2000" b="1">
                <a:latin typeface="Arial Narrow" pitchFamily="34" charset="0"/>
              </a:rPr>
              <a:t>proteger y restablecer los ecosistemas relacionados con el agua,</a:t>
            </a:r>
            <a:r>
              <a:rPr lang="es-ES_tradnl" sz="1200">
                <a:latin typeface="Arial Narrow" pitchFamily="34" charset="0"/>
              </a:rPr>
              <a:t> incluidos los bosques, las montañas, los humedales, los ríos, los acuíferos y los lagos</a:t>
            </a:r>
          </a:p>
          <a:p>
            <a:pPr marL="0" indent="0" algn="just">
              <a:buFontTx/>
              <a:buNone/>
            </a:pPr>
            <a:r>
              <a:rPr lang="es-ES" sz="1200">
                <a:latin typeface="Arial Narrow" pitchFamily="34" charset="0"/>
              </a:rPr>
              <a:t>6.a. Ampliar la </a:t>
            </a:r>
            <a:r>
              <a:rPr lang="es-ES" sz="2000" b="1">
                <a:latin typeface="Arial Narrow" pitchFamily="34" charset="0"/>
              </a:rPr>
              <a:t>cooperación internacional</a:t>
            </a:r>
            <a:r>
              <a:rPr lang="es-ES" sz="1200">
                <a:latin typeface="Arial Narrow" pitchFamily="34" charset="0"/>
              </a:rPr>
              <a:t> y el apoyo prestado a los países en desarrollo para la </a:t>
            </a:r>
            <a:r>
              <a:rPr lang="es-ES" sz="2000" b="1">
                <a:latin typeface="Arial Narrow" pitchFamily="34" charset="0"/>
              </a:rPr>
              <a:t>creación de capacidad</a:t>
            </a:r>
            <a:r>
              <a:rPr lang="es-ES" sz="1200">
                <a:latin typeface="Arial Narrow" pitchFamily="34" charset="0"/>
              </a:rPr>
              <a:t> en actividades y programas relativos al agua y el saneamiento, incluidos el acopio y almacenamiento de agua, la desalinización, el aprovechamiento eficiente de los recursos hídricos, el tratamiento de aguas residuales y las tecnologías de reciclaje y reutilización </a:t>
            </a:r>
          </a:p>
          <a:p>
            <a:pPr marL="0" indent="0" algn="just">
              <a:buFontTx/>
              <a:buNone/>
            </a:pPr>
            <a:r>
              <a:rPr lang="es-ES" sz="1200">
                <a:latin typeface="Arial Narrow" pitchFamily="34" charset="0"/>
              </a:rPr>
              <a:t>6.b. Apoyar y fortalecer la </a:t>
            </a:r>
            <a:r>
              <a:rPr lang="es-ES" sz="2000" b="1">
                <a:latin typeface="Arial Narrow" pitchFamily="34" charset="0"/>
              </a:rPr>
              <a:t>participación</a:t>
            </a:r>
            <a:r>
              <a:rPr lang="es-ES" sz="1200">
                <a:latin typeface="Arial Narrow" pitchFamily="34" charset="0"/>
              </a:rPr>
              <a:t> de las comunidades locales en la mejora de la gestión del agua y el saneamiento </a:t>
            </a:r>
            <a:endParaRPr lang="en-GB" sz="1200">
              <a:latin typeface="Arial Narrow" pitchFamily="34" charset="0"/>
            </a:endParaRPr>
          </a:p>
        </p:txBody>
      </p:sp>
      <p:pic>
        <p:nvPicPr>
          <p:cNvPr id="55299" name="Picture 6" descr="Resultado de imagen de ODS 6"/>
          <p:cNvPicPr>
            <a:picLocks noChangeAspect="1" noChangeArrowheads="1"/>
          </p:cNvPicPr>
          <p:nvPr/>
        </p:nvPicPr>
        <p:blipFill>
          <a:blip r:embed="rId5" cstate="print"/>
          <a:srcRect/>
          <a:stretch>
            <a:fillRect/>
          </a:stretch>
        </p:blipFill>
        <p:spPr bwMode="auto">
          <a:xfrm>
            <a:off x="6516688" y="3789040"/>
            <a:ext cx="2051050" cy="2051050"/>
          </a:xfrm>
          <a:prstGeom prst="rect">
            <a:avLst/>
          </a:prstGeom>
          <a:noFill/>
          <a:ln w="9525">
            <a:noFill/>
            <a:miter lim="800000"/>
            <a:headEnd/>
            <a:tailEnd/>
          </a:ln>
        </p:spPr>
      </p:pic>
      <p:pic>
        <p:nvPicPr>
          <p:cNvPr id="5" name="Imagen 4" descr="C:\01. RUBEN\05. LOGOTIPOS\01. UNESCO Etxea\Alta resolución\Logo_UNESCO_Etxea_transp.gif"/>
          <p:cNvPicPr/>
          <p:nvPr/>
        </p:nvPicPr>
        <p:blipFill>
          <a:blip r:embed="rId6" cstate="print"/>
          <a:srcRect/>
          <a:stretch>
            <a:fillRect/>
          </a:stretch>
        </p:blipFill>
        <p:spPr bwMode="auto">
          <a:xfrm>
            <a:off x="7524328" y="6021287"/>
            <a:ext cx="1619672" cy="808967"/>
          </a:xfrm>
          <a:prstGeom prst="rect">
            <a:avLst/>
          </a:prstGeom>
          <a:noFill/>
          <a:ln w="9525">
            <a:noFill/>
            <a:miter lim="800000"/>
            <a:headEnd/>
            <a:tailEnd/>
          </a:ln>
        </p:spPr>
      </p:pic>
      <p:pic>
        <p:nvPicPr>
          <p:cNvPr id="6" name="Sonido grabad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cstate="print"/>
          <a:stretch>
            <a:fillRect/>
          </a:stretch>
        </p:blipFill>
        <p:spPr>
          <a:xfrm>
            <a:off x="4419600" y="3276600"/>
            <a:ext cx="304800" cy="304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0007" fill="hold"/>
                                        <p:tgtEl>
                                          <p:spTgt spid="6"/>
                                        </p:tgtEl>
                                      </p:cBhvr>
                                    </p:cmd>
                                  </p:childTnLst>
                                </p:cTn>
                              </p:par>
                            </p:childTnLst>
                          </p:cTn>
                        </p:par>
                      </p:childTnLst>
                    </p:cTn>
                  </p:par>
                </p:childTnLst>
              </p:cTn>
              <p:nextCondLst>
                <p:cond evt="onClick" delay="0">
                  <p:tgtEl>
                    <p:spTgt spid="6"/>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1 Título"/>
          <p:cNvSpPr>
            <a:spLocks noGrp="1"/>
          </p:cNvSpPr>
          <p:nvPr>
            <p:ph type="title"/>
          </p:nvPr>
        </p:nvSpPr>
        <p:spPr>
          <a:xfrm>
            <a:off x="611188" y="620713"/>
            <a:ext cx="2160587" cy="2808287"/>
          </a:xfrm>
        </p:spPr>
        <p:txBody>
          <a:bodyPr/>
          <a:lstStyle/>
          <a:p>
            <a:r>
              <a:rPr lang="es-ES_tradnl" sz="2000">
                <a:solidFill>
                  <a:srgbClr val="FFFFFF"/>
                </a:solidFill>
                <a:latin typeface="Arial Narrow" pitchFamily="34" charset="0"/>
              </a:rPr>
              <a:t>ODS 7. </a:t>
            </a:r>
            <a:br>
              <a:rPr lang="es-ES_tradnl" sz="2000">
                <a:solidFill>
                  <a:srgbClr val="FFFFFF"/>
                </a:solidFill>
                <a:latin typeface="Arial Narrow" pitchFamily="34" charset="0"/>
              </a:rPr>
            </a:br>
            <a:r>
              <a:rPr lang="es-ES_tradnl" sz="2000">
                <a:solidFill>
                  <a:srgbClr val="FFFFFF"/>
                </a:solidFill>
                <a:latin typeface="Arial Narrow" pitchFamily="34" charset="0"/>
              </a:rPr>
              <a:t>Garantizar el acceso a una energía asequible, segura, sostenible y moderna para todos</a:t>
            </a:r>
            <a:endParaRPr lang="en-GB" sz="2000">
              <a:solidFill>
                <a:srgbClr val="FFFFFF"/>
              </a:solidFill>
              <a:latin typeface="Arial Narrow" pitchFamily="34" charset="0"/>
            </a:endParaRPr>
          </a:p>
        </p:txBody>
      </p:sp>
      <p:sp>
        <p:nvSpPr>
          <p:cNvPr id="57346" name="3 Marcador de contenido"/>
          <p:cNvSpPr>
            <a:spLocks noGrp="1"/>
          </p:cNvSpPr>
          <p:nvPr>
            <p:ph sz="quarter" idx="4294967295"/>
          </p:nvPr>
        </p:nvSpPr>
        <p:spPr>
          <a:xfrm>
            <a:off x="3059113" y="0"/>
            <a:ext cx="5905500" cy="6858000"/>
          </a:xfrm>
        </p:spPr>
        <p:txBody>
          <a:bodyPr/>
          <a:lstStyle/>
          <a:p>
            <a:pPr marL="0" indent="0" algn="just">
              <a:buFontTx/>
              <a:buNone/>
            </a:pPr>
            <a:r>
              <a:rPr lang="es-ES_tradnl" sz="1600">
                <a:latin typeface="Arial Narrow" pitchFamily="34" charset="0"/>
              </a:rPr>
              <a:t>7.1 Para 2030, garantizar el</a:t>
            </a:r>
            <a:r>
              <a:rPr lang="es-ES_tradnl" sz="1800">
                <a:latin typeface="Arial Narrow" pitchFamily="34" charset="0"/>
              </a:rPr>
              <a:t> </a:t>
            </a:r>
            <a:r>
              <a:rPr lang="es-ES_tradnl" sz="2400" b="1">
                <a:solidFill>
                  <a:srgbClr val="FFCC66"/>
                </a:solidFill>
                <a:latin typeface="Arial Narrow" pitchFamily="34" charset="0"/>
              </a:rPr>
              <a:t>acceso universal</a:t>
            </a:r>
            <a:r>
              <a:rPr lang="es-ES_tradnl" sz="1800">
                <a:latin typeface="Arial Narrow" pitchFamily="34" charset="0"/>
              </a:rPr>
              <a:t> </a:t>
            </a:r>
            <a:r>
              <a:rPr lang="es-ES_tradnl" sz="1600">
                <a:latin typeface="Arial Narrow" pitchFamily="34" charset="0"/>
              </a:rPr>
              <a:t>a servicios de energía asequibles, confiables y modernos</a:t>
            </a:r>
          </a:p>
          <a:p>
            <a:pPr marL="0" indent="0" algn="just">
              <a:buFontTx/>
              <a:buNone/>
            </a:pPr>
            <a:endParaRPr lang="en-GB" sz="1600">
              <a:latin typeface="Arial Narrow" pitchFamily="34" charset="0"/>
            </a:endParaRPr>
          </a:p>
          <a:p>
            <a:pPr marL="0" indent="0" algn="just">
              <a:buFontTx/>
              <a:buNone/>
            </a:pPr>
            <a:r>
              <a:rPr lang="es-ES_tradnl" sz="1600">
                <a:latin typeface="Arial Narrow" pitchFamily="34" charset="0"/>
              </a:rPr>
              <a:t>7.2 Para 2030, aumentar sustancialmente el porcentaje de la</a:t>
            </a:r>
            <a:r>
              <a:rPr lang="es-ES_tradnl" sz="1800">
                <a:latin typeface="Arial Narrow" pitchFamily="34" charset="0"/>
              </a:rPr>
              <a:t> </a:t>
            </a:r>
            <a:r>
              <a:rPr lang="es-ES_tradnl" sz="2400" b="1">
                <a:solidFill>
                  <a:srgbClr val="FFCC66"/>
                </a:solidFill>
                <a:latin typeface="Arial Narrow" pitchFamily="34" charset="0"/>
              </a:rPr>
              <a:t>energía renovable</a:t>
            </a:r>
            <a:r>
              <a:rPr lang="es-ES_tradnl" sz="1800">
                <a:solidFill>
                  <a:srgbClr val="FFCC66"/>
                </a:solidFill>
                <a:latin typeface="Arial Narrow" pitchFamily="34" charset="0"/>
              </a:rPr>
              <a:t> </a:t>
            </a:r>
            <a:r>
              <a:rPr lang="es-ES_tradnl" sz="1600">
                <a:latin typeface="Arial Narrow" pitchFamily="34" charset="0"/>
              </a:rPr>
              <a:t>en el conjunto de fuentes de energía</a:t>
            </a:r>
          </a:p>
          <a:p>
            <a:pPr marL="0" indent="0" algn="just">
              <a:buFontTx/>
              <a:buNone/>
            </a:pPr>
            <a:endParaRPr lang="en-GB" sz="1600">
              <a:latin typeface="Arial Narrow" pitchFamily="34" charset="0"/>
            </a:endParaRPr>
          </a:p>
          <a:p>
            <a:pPr marL="0" indent="0" algn="just">
              <a:buFontTx/>
              <a:buNone/>
            </a:pPr>
            <a:r>
              <a:rPr lang="es-ES_tradnl" sz="1600">
                <a:latin typeface="Arial Narrow" pitchFamily="34" charset="0"/>
              </a:rPr>
              <a:t>7.3 Para 2030, duplicar la tasa mundial de mejora de la</a:t>
            </a:r>
            <a:r>
              <a:rPr lang="es-ES_tradnl" sz="1800">
                <a:latin typeface="Arial Narrow" pitchFamily="34" charset="0"/>
              </a:rPr>
              <a:t> </a:t>
            </a:r>
            <a:r>
              <a:rPr lang="es-ES_tradnl" sz="2400" b="1">
                <a:solidFill>
                  <a:srgbClr val="FFCC66"/>
                </a:solidFill>
                <a:latin typeface="Arial Narrow" pitchFamily="34" charset="0"/>
              </a:rPr>
              <a:t>eficiencia energética</a:t>
            </a:r>
          </a:p>
          <a:p>
            <a:pPr marL="0" indent="0">
              <a:buFontTx/>
              <a:buNone/>
            </a:pPr>
            <a:endParaRPr lang="es-ES" sz="1800">
              <a:latin typeface="Arial Narrow" pitchFamily="34" charset="0"/>
            </a:endParaRPr>
          </a:p>
          <a:p>
            <a:pPr marL="0" indent="0" algn="dist">
              <a:buFontTx/>
              <a:buNone/>
            </a:pPr>
            <a:r>
              <a:rPr lang="es-ES" sz="1600">
                <a:latin typeface="Arial Narrow" pitchFamily="34" charset="0"/>
              </a:rPr>
              <a:t>7.a. Aumentar la </a:t>
            </a:r>
            <a:r>
              <a:rPr lang="es-ES" sz="2400" b="1">
                <a:solidFill>
                  <a:srgbClr val="FFCC66"/>
                </a:solidFill>
                <a:latin typeface="Arial Narrow" pitchFamily="34" charset="0"/>
              </a:rPr>
              <a:t>cooperación internacional</a:t>
            </a:r>
            <a:r>
              <a:rPr lang="es-ES" sz="1600">
                <a:latin typeface="Arial Narrow" pitchFamily="34" charset="0"/>
              </a:rPr>
              <a:t> a fin de facilitar el acceso a la </a:t>
            </a:r>
            <a:r>
              <a:rPr lang="es-ES" sz="2400" b="1">
                <a:solidFill>
                  <a:srgbClr val="FFCC66"/>
                </a:solidFill>
                <a:latin typeface="Arial Narrow" pitchFamily="34" charset="0"/>
              </a:rPr>
              <a:t>investigación y las tecnologías energéticas no contaminantes,</a:t>
            </a:r>
            <a:r>
              <a:rPr lang="es-ES" sz="1600">
                <a:latin typeface="Arial Narrow" pitchFamily="34" charset="0"/>
              </a:rPr>
              <a:t> incluidas las fuentes de energía renovables, la eficiencia energética y las tecnologías avanzadas y menos contaminantes de combustibles fósiles, y promover la inversión en infraestructuras energéticas y tecnologías de energía no contaminante</a:t>
            </a:r>
          </a:p>
          <a:p>
            <a:pPr marL="0" indent="0" algn="dist">
              <a:buFontTx/>
              <a:buNone/>
            </a:pPr>
            <a:endParaRPr lang="es-ES" sz="1600">
              <a:latin typeface="Arial Narrow" pitchFamily="34" charset="0"/>
            </a:endParaRPr>
          </a:p>
          <a:p>
            <a:pPr marL="0" indent="0" algn="dist">
              <a:buFontTx/>
              <a:buNone/>
            </a:pPr>
            <a:r>
              <a:rPr lang="es-ES" sz="1600">
                <a:latin typeface="Arial Narrow" pitchFamily="34" charset="0"/>
              </a:rPr>
              <a:t>7.b. Ampliar la </a:t>
            </a:r>
            <a:r>
              <a:rPr lang="es-ES" sz="2400" b="1">
                <a:solidFill>
                  <a:srgbClr val="FFCC66"/>
                </a:solidFill>
                <a:latin typeface="Arial Narrow" pitchFamily="34" charset="0"/>
              </a:rPr>
              <a:t>infraestructura</a:t>
            </a:r>
            <a:r>
              <a:rPr lang="es-ES" sz="1600">
                <a:latin typeface="Arial Narrow" pitchFamily="34" charset="0"/>
              </a:rPr>
              <a:t> y mejorar la </a:t>
            </a:r>
            <a:r>
              <a:rPr lang="es-ES" sz="2400" b="1">
                <a:solidFill>
                  <a:srgbClr val="FFCC66"/>
                </a:solidFill>
                <a:latin typeface="Arial Narrow" pitchFamily="34" charset="0"/>
              </a:rPr>
              <a:t>tecnología</a:t>
            </a:r>
            <a:r>
              <a:rPr lang="es-ES" sz="1600">
                <a:latin typeface="Arial Narrow" pitchFamily="34" charset="0"/>
              </a:rPr>
              <a:t> para prestar servicios de energía modernos y sostenibles para todos en los países en desarrollo, en particular los países menos adelantados, los pequeños Estados insulares en desarrollo y los países en desarrollo sin litoral, en</a:t>
            </a:r>
          </a:p>
          <a:p>
            <a:pPr marL="0" indent="0">
              <a:buFontTx/>
              <a:buNone/>
            </a:pPr>
            <a:r>
              <a:rPr lang="es-ES" sz="1600">
                <a:latin typeface="Arial Narrow" pitchFamily="34" charset="0"/>
              </a:rPr>
              <a:t>consonancia con sus respectivos programas de apoyo</a:t>
            </a:r>
            <a:endParaRPr lang="en-GB" sz="1600">
              <a:latin typeface="Arial Narrow" pitchFamily="34" charset="0"/>
            </a:endParaRPr>
          </a:p>
          <a:p>
            <a:pPr marL="0" indent="0" algn="just">
              <a:buFontTx/>
              <a:buNone/>
            </a:pPr>
            <a:endParaRPr lang="en-GB" sz="1600">
              <a:latin typeface="Arial Narrow" pitchFamily="34" charset="0"/>
            </a:endParaRPr>
          </a:p>
        </p:txBody>
      </p:sp>
      <p:pic>
        <p:nvPicPr>
          <p:cNvPr id="57347" name="Picture 6" descr="Resultado de imagen de ODS 7"/>
          <p:cNvPicPr>
            <a:picLocks noChangeAspect="1" noChangeArrowheads="1"/>
          </p:cNvPicPr>
          <p:nvPr/>
        </p:nvPicPr>
        <p:blipFill>
          <a:blip r:embed="rId5" cstate="print"/>
          <a:srcRect/>
          <a:stretch>
            <a:fillRect/>
          </a:stretch>
        </p:blipFill>
        <p:spPr bwMode="auto">
          <a:xfrm>
            <a:off x="684213" y="3717032"/>
            <a:ext cx="2051050" cy="2052638"/>
          </a:xfrm>
          <a:prstGeom prst="rect">
            <a:avLst/>
          </a:prstGeom>
          <a:noFill/>
          <a:ln w="9525">
            <a:noFill/>
            <a:miter lim="800000"/>
            <a:headEnd/>
            <a:tailEnd/>
          </a:ln>
        </p:spPr>
      </p:pic>
      <p:pic>
        <p:nvPicPr>
          <p:cNvPr id="5" name="Imagen 4" descr="C:\01. RUBEN\05. LOGOTIPOS\01. UNESCO Etxea\Alta resolución\Logo_UNESCO_Etxea_transp.gif"/>
          <p:cNvPicPr/>
          <p:nvPr/>
        </p:nvPicPr>
        <p:blipFill>
          <a:blip r:embed="rId6" cstate="print"/>
          <a:srcRect/>
          <a:stretch>
            <a:fillRect/>
          </a:stretch>
        </p:blipFill>
        <p:spPr bwMode="auto">
          <a:xfrm>
            <a:off x="0" y="6032414"/>
            <a:ext cx="1619672" cy="808967"/>
          </a:xfrm>
          <a:prstGeom prst="rect">
            <a:avLst/>
          </a:prstGeom>
          <a:noFill/>
          <a:ln w="9525">
            <a:noFill/>
            <a:miter lim="800000"/>
            <a:headEnd/>
            <a:tailEnd/>
          </a:ln>
        </p:spPr>
      </p:pic>
      <p:pic>
        <p:nvPicPr>
          <p:cNvPr id="6" name="Sonido grabad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cstate="print"/>
          <a:stretch>
            <a:fillRect/>
          </a:stretch>
        </p:blipFill>
        <p:spPr>
          <a:xfrm>
            <a:off x="4419600" y="3276600"/>
            <a:ext cx="304800" cy="304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4437" fill="hold"/>
                                        <p:tgtEl>
                                          <p:spTgt spid="6"/>
                                        </p:tgtEl>
                                      </p:cBhvr>
                                    </p:cmd>
                                  </p:childTnLst>
                                </p:cTn>
                              </p:par>
                            </p:childTnLst>
                          </p:cTn>
                        </p:par>
                      </p:childTnLst>
                    </p:cTn>
                  </p:par>
                </p:childTnLst>
              </p:cTn>
              <p:nextCondLst>
                <p:cond evt="onClick" delay="0">
                  <p:tgtEl>
                    <p:spTgt spid="6"/>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Título"/>
          <p:cNvSpPr>
            <a:spLocks noGrp="1"/>
          </p:cNvSpPr>
          <p:nvPr>
            <p:ph type="title" idx="4294967295"/>
          </p:nvPr>
        </p:nvSpPr>
        <p:spPr>
          <a:xfrm>
            <a:off x="323850" y="260350"/>
            <a:ext cx="2233613" cy="3384550"/>
          </a:xfrm>
        </p:spPr>
        <p:txBody>
          <a:bodyPr/>
          <a:lstStyle/>
          <a:p>
            <a:r>
              <a:rPr lang="es-PA" sz="2000" dirty="0">
                <a:solidFill>
                  <a:srgbClr val="FFFFFF"/>
                </a:solidFill>
                <a:latin typeface="Arial Narrow" pitchFamily="34" charset="0"/>
              </a:rPr>
              <a:t>ODS 8. </a:t>
            </a:r>
            <a:br>
              <a:rPr lang="es-PA" sz="2000" dirty="0">
                <a:solidFill>
                  <a:srgbClr val="FFFFFF"/>
                </a:solidFill>
                <a:latin typeface="Arial Narrow" pitchFamily="34" charset="0"/>
              </a:rPr>
            </a:br>
            <a:r>
              <a:rPr lang="es-PA" sz="2000" dirty="0">
                <a:solidFill>
                  <a:srgbClr val="FFFFFF"/>
                </a:solidFill>
                <a:latin typeface="Arial Narrow" pitchFamily="34" charset="0"/>
              </a:rPr>
              <a:t>Promover el crecimiento económico sostenido, inclusivo y sostenible, el empleo pleno y productivo y el trabajo decente para todos </a:t>
            </a:r>
            <a:endParaRPr lang="en-GB" sz="2000" dirty="0">
              <a:solidFill>
                <a:srgbClr val="FFFFFF"/>
              </a:solidFill>
              <a:latin typeface="Arial Narrow" pitchFamily="34" charset="0"/>
            </a:endParaRPr>
          </a:p>
        </p:txBody>
      </p:sp>
      <p:sp>
        <p:nvSpPr>
          <p:cNvPr id="143363" name="3 Marcador de contenido"/>
          <p:cNvSpPr>
            <a:spLocks noGrp="1"/>
          </p:cNvSpPr>
          <p:nvPr>
            <p:ph sz="quarter" idx="4294967295"/>
          </p:nvPr>
        </p:nvSpPr>
        <p:spPr>
          <a:xfrm>
            <a:off x="2987675" y="260350"/>
            <a:ext cx="5832475" cy="6408738"/>
          </a:xfrm>
        </p:spPr>
        <p:txBody>
          <a:bodyPr/>
          <a:lstStyle/>
          <a:p>
            <a:pPr marL="0" indent="0" algn="just">
              <a:buFontTx/>
              <a:buNone/>
            </a:pPr>
            <a:r>
              <a:rPr lang="es-ES_tradnl" sz="1200" dirty="0">
                <a:latin typeface="Arial Narrow" pitchFamily="34" charset="0"/>
              </a:rPr>
              <a:t>8.1 Mantener el</a:t>
            </a:r>
            <a:r>
              <a:rPr lang="es-ES_tradnl" sz="1100" dirty="0">
                <a:latin typeface="Arial Narrow" pitchFamily="34" charset="0"/>
              </a:rPr>
              <a:t> </a:t>
            </a:r>
            <a:r>
              <a:rPr lang="es-ES_tradnl" sz="2000" b="1" dirty="0">
                <a:solidFill>
                  <a:srgbClr val="FF5050"/>
                </a:solidFill>
                <a:latin typeface="Arial Narrow" pitchFamily="34" charset="0"/>
              </a:rPr>
              <a:t>crecimiento económico</a:t>
            </a:r>
            <a:r>
              <a:rPr lang="es-ES_tradnl" sz="1100" dirty="0">
                <a:solidFill>
                  <a:srgbClr val="FF5050"/>
                </a:solidFill>
                <a:latin typeface="Arial Narrow" pitchFamily="34" charset="0"/>
              </a:rPr>
              <a:t> </a:t>
            </a:r>
            <a:r>
              <a:rPr lang="es-ES_tradnl" sz="1200" dirty="0">
                <a:latin typeface="Arial Narrow" pitchFamily="34" charset="0"/>
              </a:rPr>
              <a:t>per </a:t>
            </a:r>
            <a:r>
              <a:rPr lang="es-ES_tradnl" sz="1200" dirty="0" err="1">
                <a:latin typeface="Arial Narrow" pitchFamily="34" charset="0"/>
              </a:rPr>
              <a:t>capita</a:t>
            </a:r>
            <a:r>
              <a:rPr lang="es-ES_tradnl" sz="1200" dirty="0">
                <a:latin typeface="Arial Narrow" pitchFamily="34" charset="0"/>
              </a:rPr>
              <a:t> de conformidad con las circunstancias nacionales y, en particular, un crecimiento del producto interno bruto de al menos el 7% anual en los países menos adelantados</a:t>
            </a:r>
          </a:p>
          <a:p>
            <a:pPr marL="0" indent="0" algn="just">
              <a:buFontTx/>
              <a:buNone/>
            </a:pPr>
            <a:endParaRPr lang="en-GB" sz="1200" dirty="0">
              <a:latin typeface="Arial Narrow" pitchFamily="34" charset="0"/>
            </a:endParaRPr>
          </a:p>
          <a:p>
            <a:pPr marL="0" indent="0" algn="just">
              <a:buFontTx/>
              <a:buNone/>
            </a:pPr>
            <a:r>
              <a:rPr lang="es-ES_tradnl" sz="1200" dirty="0">
                <a:latin typeface="Arial Narrow" pitchFamily="34" charset="0"/>
              </a:rPr>
              <a:t>8.2 Lograr niveles más elevados de</a:t>
            </a:r>
            <a:r>
              <a:rPr lang="es-ES_tradnl" sz="1100" dirty="0">
                <a:latin typeface="Arial Narrow" pitchFamily="34" charset="0"/>
              </a:rPr>
              <a:t> </a:t>
            </a:r>
            <a:r>
              <a:rPr lang="es-ES_tradnl" sz="2000" b="1" dirty="0">
                <a:solidFill>
                  <a:srgbClr val="FF5050"/>
                </a:solidFill>
                <a:latin typeface="Arial Narrow" pitchFamily="34" charset="0"/>
              </a:rPr>
              <a:t>productividad económica</a:t>
            </a:r>
            <a:r>
              <a:rPr lang="es-ES_tradnl" sz="1100" dirty="0">
                <a:solidFill>
                  <a:srgbClr val="FF5050"/>
                </a:solidFill>
                <a:latin typeface="Arial Narrow" pitchFamily="34" charset="0"/>
              </a:rPr>
              <a:t> </a:t>
            </a:r>
            <a:r>
              <a:rPr lang="es-ES_tradnl" sz="1200" dirty="0">
                <a:latin typeface="Arial Narrow" pitchFamily="34" charset="0"/>
              </a:rPr>
              <a:t>mediante la diversificación, la modernización tecnológica y la innovación, entre otras cosas centrando la atención en sectores de mayor valor añadido y uso intensivo de mano de obra</a:t>
            </a:r>
          </a:p>
          <a:p>
            <a:pPr marL="0" indent="0" algn="just">
              <a:buFontTx/>
              <a:buNone/>
            </a:pPr>
            <a:endParaRPr lang="en-GB" sz="1200" dirty="0">
              <a:latin typeface="Arial Narrow" pitchFamily="34" charset="0"/>
            </a:endParaRPr>
          </a:p>
          <a:p>
            <a:pPr marL="0" indent="0" algn="just">
              <a:buFontTx/>
              <a:buNone/>
            </a:pPr>
            <a:r>
              <a:rPr lang="es-ES_tradnl" sz="1200" dirty="0">
                <a:latin typeface="Arial Narrow" pitchFamily="34" charset="0"/>
              </a:rPr>
              <a:t>8.3 Promover políticas orientadas al desarrollo que apoyen las actividades productivas, la creación de</a:t>
            </a:r>
            <a:r>
              <a:rPr lang="es-ES_tradnl" sz="1100" dirty="0">
                <a:latin typeface="Arial Narrow" pitchFamily="34" charset="0"/>
              </a:rPr>
              <a:t> </a:t>
            </a:r>
            <a:r>
              <a:rPr lang="es-ES_tradnl" sz="2000" b="1" dirty="0">
                <a:solidFill>
                  <a:srgbClr val="FF5050"/>
                </a:solidFill>
                <a:latin typeface="Arial Narrow" pitchFamily="34" charset="0"/>
              </a:rPr>
              <a:t>empleos decentes,</a:t>
            </a:r>
            <a:r>
              <a:rPr lang="es-ES_tradnl" sz="1100" dirty="0">
                <a:solidFill>
                  <a:srgbClr val="FF5050"/>
                </a:solidFill>
                <a:latin typeface="Arial Narrow" pitchFamily="34" charset="0"/>
              </a:rPr>
              <a:t> </a:t>
            </a:r>
            <a:r>
              <a:rPr lang="es-ES_tradnl" sz="1200" dirty="0">
                <a:latin typeface="Arial Narrow" pitchFamily="34" charset="0"/>
              </a:rPr>
              <a:t>el emprendimiento, la creatividad y la innovación y alentar la formalización y el crecimiento de las microempresas y las pequeñas y medianas empresas, entre otras cosas mediante el acceso a servicios financieros</a:t>
            </a:r>
            <a:endParaRPr lang="en-GB" sz="1200" dirty="0">
              <a:latin typeface="Arial Narrow" pitchFamily="34" charset="0"/>
            </a:endParaRPr>
          </a:p>
          <a:p>
            <a:pPr marL="0" indent="0" algn="just">
              <a:buFontTx/>
              <a:buNone/>
            </a:pPr>
            <a:endParaRPr lang="es-ES_tradnl" sz="1200" dirty="0">
              <a:latin typeface="Arial Narrow" pitchFamily="34" charset="0"/>
            </a:endParaRPr>
          </a:p>
          <a:p>
            <a:pPr marL="0" indent="0" algn="just">
              <a:buFontTx/>
              <a:buNone/>
            </a:pPr>
            <a:endParaRPr lang="es-ES_tradnl" sz="1200" dirty="0">
              <a:latin typeface="Arial Narrow" pitchFamily="34" charset="0"/>
            </a:endParaRPr>
          </a:p>
          <a:p>
            <a:pPr marL="0" indent="0" algn="just">
              <a:buFontTx/>
              <a:buNone/>
            </a:pPr>
            <a:r>
              <a:rPr lang="es-ES_tradnl" sz="1200" dirty="0">
                <a:latin typeface="Arial Narrow" pitchFamily="34" charset="0"/>
              </a:rPr>
              <a:t>8.4 Mejorar progresivamente, para 2030, el</a:t>
            </a:r>
            <a:r>
              <a:rPr lang="es-ES_tradnl" sz="1100" dirty="0">
                <a:latin typeface="Arial Narrow" pitchFamily="34" charset="0"/>
              </a:rPr>
              <a:t> </a:t>
            </a:r>
            <a:r>
              <a:rPr lang="es-ES_tradnl" sz="2000" b="1" dirty="0">
                <a:solidFill>
                  <a:srgbClr val="FF5050"/>
                </a:solidFill>
                <a:latin typeface="Arial Narrow" pitchFamily="34" charset="0"/>
              </a:rPr>
              <a:t>uso eficiente de los recursos</a:t>
            </a:r>
            <a:r>
              <a:rPr lang="es-ES_tradnl" sz="1100" dirty="0">
                <a:solidFill>
                  <a:srgbClr val="FF5050"/>
                </a:solidFill>
                <a:latin typeface="Arial Narrow" pitchFamily="34" charset="0"/>
              </a:rPr>
              <a:t> </a:t>
            </a:r>
            <a:r>
              <a:rPr lang="es-ES_tradnl" sz="1200" dirty="0">
                <a:latin typeface="Arial Narrow" pitchFamily="34" charset="0"/>
              </a:rPr>
              <a:t>mundiales en lo relativo a la producción y el consumo, y procurar desvincular el crecimiento económico de la degradación del medio ambiente, de conformidad con el marco decenal de programas sobre modalidades sostenibles de consumo y producción, empezando por los países desarrollados</a:t>
            </a:r>
            <a:endParaRPr lang="en-GB" sz="1200" dirty="0">
              <a:latin typeface="Arial Narrow" pitchFamily="34" charset="0"/>
            </a:endParaRPr>
          </a:p>
          <a:p>
            <a:pPr marL="0" indent="0" algn="just">
              <a:buFontTx/>
              <a:buNone/>
            </a:pPr>
            <a:r>
              <a:rPr lang="es-ES_tradnl" sz="1200" dirty="0">
                <a:latin typeface="Arial Narrow" pitchFamily="34" charset="0"/>
              </a:rPr>
              <a:t>8.5 Para 2030, lograr el</a:t>
            </a:r>
            <a:r>
              <a:rPr lang="es-ES_tradnl" sz="1100" dirty="0">
                <a:latin typeface="Arial Narrow" pitchFamily="34" charset="0"/>
              </a:rPr>
              <a:t> </a:t>
            </a:r>
            <a:r>
              <a:rPr lang="es-ES_tradnl" sz="2000" b="1" dirty="0">
                <a:solidFill>
                  <a:srgbClr val="FF5050"/>
                </a:solidFill>
                <a:latin typeface="Arial Narrow" pitchFamily="34" charset="0"/>
              </a:rPr>
              <a:t>empleo pleno y productivo</a:t>
            </a:r>
            <a:r>
              <a:rPr lang="es-ES_tradnl" sz="1100" dirty="0">
                <a:solidFill>
                  <a:srgbClr val="FF5050"/>
                </a:solidFill>
                <a:latin typeface="Arial Narrow" pitchFamily="34" charset="0"/>
              </a:rPr>
              <a:t> </a:t>
            </a:r>
            <a:r>
              <a:rPr lang="es-ES_tradnl" sz="1200" dirty="0">
                <a:latin typeface="Arial Narrow" pitchFamily="34" charset="0"/>
              </a:rPr>
              <a:t>y el trabajo decente para todos los hombres y mujeres, incluidos los jóvenes y las personas con discapacidad, y la igualdad de remuneración por trabajo de igual valor</a:t>
            </a:r>
            <a:endParaRPr lang="en-GB" sz="1200" dirty="0">
              <a:latin typeface="Arial Narrow" pitchFamily="34" charset="0"/>
            </a:endParaRPr>
          </a:p>
          <a:p>
            <a:pPr marL="0" indent="0" algn="just">
              <a:buFontTx/>
              <a:buNone/>
            </a:pPr>
            <a:endParaRPr lang="es-ES_tradnl" sz="1200" dirty="0">
              <a:latin typeface="Arial Narrow" pitchFamily="34" charset="0"/>
            </a:endParaRPr>
          </a:p>
          <a:p>
            <a:pPr marL="0" indent="0" algn="just">
              <a:buFontTx/>
              <a:buNone/>
            </a:pPr>
            <a:r>
              <a:rPr lang="es-ES_tradnl" sz="1200" dirty="0">
                <a:latin typeface="Arial Narrow" pitchFamily="34" charset="0"/>
              </a:rPr>
              <a:t>8.6 Para 2020, reducir sustancialmente la proporción de </a:t>
            </a:r>
            <a:r>
              <a:rPr lang="es-ES_tradnl" sz="2000" b="1" dirty="0">
                <a:solidFill>
                  <a:srgbClr val="FF5050"/>
                </a:solidFill>
                <a:latin typeface="Arial Narrow" pitchFamily="34" charset="0"/>
              </a:rPr>
              <a:t>jóvenes</a:t>
            </a:r>
            <a:r>
              <a:rPr lang="es-ES_tradnl" sz="1200" dirty="0">
                <a:latin typeface="Arial Narrow" pitchFamily="34" charset="0"/>
              </a:rPr>
              <a:t> que no están empleados, cursando estudios o recibiendo capacitación</a:t>
            </a:r>
            <a:endParaRPr lang="en-GB" sz="1200" dirty="0">
              <a:latin typeface="Arial Narrow" pitchFamily="34" charset="0"/>
            </a:endParaRPr>
          </a:p>
        </p:txBody>
      </p:sp>
      <p:pic>
        <p:nvPicPr>
          <p:cNvPr id="143364" name="Picture 6" descr="Resultado de imagen de ODS 8"/>
          <p:cNvPicPr>
            <a:picLocks noChangeAspect="1" noChangeArrowheads="1"/>
          </p:cNvPicPr>
          <p:nvPr/>
        </p:nvPicPr>
        <p:blipFill>
          <a:blip r:embed="rId5" cstate="print"/>
          <a:srcRect/>
          <a:stretch>
            <a:fillRect/>
          </a:stretch>
        </p:blipFill>
        <p:spPr bwMode="auto">
          <a:xfrm>
            <a:off x="468313" y="4437063"/>
            <a:ext cx="2051050" cy="2052637"/>
          </a:xfrm>
          <a:prstGeom prst="rect">
            <a:avLst/>
          </a:prstGeom>
          <a:noFill/>
          <a:ln w="9525">
            <a:noFill/>
            <a:miter lim="800000"/>
            <a:headEnd/>
            <a:tailEnd/>
          </a:ln>
        </p:spPr>
      </p:pic>
      <p:pic>
        <p:nvPicPr>
          <p:cNvPr id="5" name="Imagen 4" descr="C:\01. RUBEN\05. LOGOTIPOS\01. UNESCO Etxea\Alta resolución\Logo_UNESCO_Etxea_transp.gif"/>
          <p:cNvPicPr/>
          <p:nvPr/>
        </p:nvPicPr>
        <p:blipFill>
          <a:blip r:embed="rId6" cstate="print"/>
          <a:srcRect/>
          <a:stretch>
            <a:fillRect/>
          </a:stretch>
        </p:blipFill>
        <p:spPr bwMode="auto">
          <a:xfrm>
            <a:off x="7524328" y="6021287"/>
            <a:ext cx="1619672" cy="808967"/>
          </a:xfrm>
          <a:prstGeom prst="rect">
            <a:avLst/>
          </a:prstGeom>
          <a:noFill/>
          <a:ln w="9525">
            <a:noFill/>
            <a:miter lim="800000"/>
            <a:headEnd/>
            <a:tailEnd/>
          </a:ln>
        </p:spPr>
      </p:pic>
      <p:pic>
        <p:nvPicPr>
          <p:cNvPr id="6" name="Sonido grabad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cstate="print"/>
          <a:stretch>
            <a:fillRect/>
          </a:stretch>
        </p:blipFill>
        <p:spPr>
          <a:xfrm>
            <a:off x="4419600" y="3276600"/>
            <a:ext cx="304800" cy="304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5417" fill="hold"/>
                                        <p:tgtEl>
                                          <p:spTgt spid="6"/>
                                        </p:tgtEl>
                                      </p:cBhvr>
                                    </p:cmd>
                                  </p:childTnLst>
                                </p:cTn>
                              </p:par>
                            </p:childTnLst>
                          </p:cTn>
                        </p:par>
                      </p:childTnLst>
                    </p:cTn>
                  </p:par>
                </p:childTnLst>
              </p:cTn>
              <p:nextCondLst>
                <p:cond evt="onClick" delay="0">
                  <p:tgtEl>
                    <p:spTgt spid="6"/>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1 Título"/>
          <p:cNvSpPr>
            <a:spLocks noGrp="1"/>
          </p:cNvSpPr>
          <p:nvPr>
            <p:ph type="title"/>
          </p:nvPr>
        </p:nvSpPr>
        <p:spPr>
          <a:xfrm>
            <a:off x="323850" y="260350"/>
            <a:ext cx="2233613" cy="3384550"/>
          </a:xfrm>
        </p:spPr>
        <p:txBody>
          <a:bodyPr/>
          <a:lstStyle/>
          <a:p>
            <a:r>
              <a:rPr lang="es-PA" sz="2000" dirty="0">
                <a:solidFill>
                  <a:srgbClr val="FFFFFF"/>
                </a:solidFill>
                <a:latin typeface="Arial Narrow" pitchFamily="34" charset="0"/>
              </a:rPr>
              <a:t>ODS 8. </a:t>
            </a:r>
            <a:br>
              <a:rPr lang="es-PA" sz="2000" dirty="0">
                <a:solidFill>
                  <a:srgbClr val="FFFFFF"/>
                </a:solidFill>
                <a:latin typeface="Arial Narrow" pitchFamily="34" charset="0"/>
              </a:rPr>
            </a:br>
            <a:r>
              <a:rPr lang="es-PA" sz="2000" dirty="0">
                <a:solidFill>
                  <a:srgbClr val="FFFFFF"/>
                </a:solidFill>
                <a:latin typeface="Arial Narrow" pitchFamily="34" charset="0"/>
              </a:rPr>
              <a:t>Promover el crecimiento económico sostenido, inclusivo y sostenible, el empleo pleno y productivo y el trabajo decente para todos </a:t>
            </a:r>
            <a:endParaRPr lang="en-GB" sz="2000" dirty="0">
              <a:solidFill>
                <a:srgbClr val="FFFFFF"/>
              </a:solidFill>
              <a:latin typeface="Arial Narrow" pitchFamily="34" charset="0"/>
            </a:endParaRPr>
          </a:p>
        </p:txBody>
      </p:sp>
      <p:sp>
        <p:nvSpPr>
          <p:cNvPr id="59394" name="3 Marcador de contenido"/>
          <p:cNvSpPr>
            <a:spLocks noGrp="1"/>
          </p:cNvSpPr>
          <p:nvPr>
            <p:ph sz="quarter" idx="4294967295"/>
          </p:nvPr>
        </p:nvSpPr>
        <p:spPr>
          <a:xfrm>
            <a:off x="2987675" y="188913"/>
            <a:ext cx="5832475" cy="6408737"/>
          </a:xfrm>
        </p:spPr>
        <p:txBody>
          <a:bodyPr/>
          <a:lstStyle/>
          <a:p>
            <a:pPr marL="0" indent="0" algn="just">
              <a:buFontTx/>
              <a:buNone/>
            </a:pPr>
            <a:r>
              <a:rPr lang="es-ES_tradnl" sz="1200" dirty="0">
                <a:latin typeface="Arial Narrow" pitchFamily="34" charset="0"/>
              </a:rPr>
              <a:t>8.7 Adoptar medidas inmediatas y eficaces para asegurar la prohibición y eliminación de las peores formas de trabajo infantil, erradicar el </a:t>
            </a:r>
            <a:r>
              <a:rPr lang="es-ES_tradnl" sz="2000" b="1" dirty="0">
                <a:solidFill>
                  <a:srgbClr val="FF5050"/>
                </a:solidFill>
                <a:latin typeface="Arial Narrow" pitchFamily="34" charset="0"/>
              </a:rPr>
              <a:t>trabajo forzoso</a:t>
            </a:r>
            <a:r>
              <a:rPr lang="es-ES_tradnl" sz="1200" dirty="0">
                <a:solidFill>
                  <a:srgbClr val="FF5050"/>
                </a:solidFill>
                <a:latin typeface="Arial Narrow" pitchFamily="34" charset="0"/>
              </a:rPr>
              <a:t> </a:t>
            </a:r>
            <a:r>
              <a:rPr lang="es-ES_tradnl" sz="1200" dirty="0">
                <a:latin typeface="Arial Narrow" pitchFamily="34" charset="0"/>
              </a:rPr>
              <a:t>y, a más tardar en 2025, poner fin al trabajo infantil en todas sus formas, incluidos el reclutamiento y la utilización de niños soldados</a:t>
            </a:r>
            <a:endParaRPr lang="en-GB" sz="1200" dirty="0">
              <a:latin typeface="Arial Narrow" pitchFamily="34" charset="0"/>
            </a:endParaRPr>
          </a:p>
          <a:p>
            <a:pPr marL="0" indent="0" algn="just">
              <a:buFontTx/>
              <a:buNone/>
            </a:pPr>
            <a:endParaRPr lang="en-GB" sz="1200" dirty="0">
              <a:latin typeface="Arial Narrow" pitchFamily="34" charset="0"/>
            </a:endParaRPr>
          </a:p>
          <a:p>
            <a:pPr marL="0" indent="0" algn="just">
              <a:buFontTx/>
              <a:buNone/>
            </a:pPr>
            <a:r>
              <a:rPr lang="es-ES_tradnl" sz="1200" dirty="0">
                <a:latin typeface="Arial Narrow" pitchFamily="34" charset="0"/>
              </a:rPr>
              <a:t>8.8 Proteger los </a:t>
            </a:r>
            <a:r>
              <a:rPr lang="es-ES_tradnl" sz="2000" b="1" dirty="0">
                <a:solidFill>
                  <a:srgbClr val="FF5050"/>
                </a:solidFill>
                <a:latin typeface="Arial Narrow" pitchFamily="34" charset="0"/>
              </a:rPr>
              <a:t>derechos laborales</a:t>
            </a:r>
            <a:r>
              <a:rPr lang="es-ES_tradnl" sz="1200" dirty="0">
                <a:latin typeface="Arial Narrow" pitchFamily="34" charset="0"/>
              </a:rPr>
              <a:t> y promover un entorno de trabajo seguro y protegido para todos los trabajadores, incluidos los trabajadores migrantes, en particular las mujeres migrantes y las personas con empleos precarios</a:t>
            </a:r>
            <a:endParaRPr lang="en-GB" sz="1200" dirty="0">
              <a:latin typeface="Arial Narrow" pitchFamily="34" charset="0"/>
            </a:endParaRPr>
          </a:p>
          <a:p>
            <a:pPr marL="0" indent="0" algn="just">
              <a:buFontTx/>
              <a:buNone/>
            </a:pPr>
            <a:endParaRPr lang="es-ES_tradnl" sz="1200" dirty="0">
              <a:latin typeface="Arial Narrow" pitchFamily="34" charset="0"/>
            </a:endParaRPr>
          </a:p>
          <a:p>
            <a:pPr marL="0" indent="0" algn="just">
              <a:buFontTx/>
              <a:buNone/>
            </a:pPr>
            <a:r>
              <a:rPr lang="es-ES_tradnl" sz="1200" dirty="0">
                <a:latin typeface="Arial Narrow" pitchFamily="34" charset="0"/>
              </a:rPr>
              <a:t>8.9 Para 2030, elaborar y poner en práctica políticas encaminadas a promover un </a:t>
            </a:r>
            <a:r>
              <a:rPr lang="es-ES_tradnl" sz="2000" b="1" dirty="0">
                <a:solidFill>
                  <a:srgbClr val="FF5050"/>
                </a:solidFill>
                <a:latin typeface="Arial Narrow" pitchFamily="34" charset="0"/>
              </a:rPr>
              <a:t>turismo sostenible</a:t>
            </a:r>
            <a:r>
              <a:rPr lang="es-ES_tradnl" sz="1200" b="1" dirty="0">
                <a:solidFill>
                  <a:srgbClr val="CC0099"/>
                </a:solidFill>
                <a:latin typeface="Arial Narrow" pitchFamily="34" charset="0"/>
              </a:rPr>
              <a:t> </a:t>
            </a:r>
            <a:r>
              <a:rPr lang="es-ES_tradnl" sz="1200" dirty="0">
                <a:latin typeface="Arial Narrow" pitchFamily="34" charset="0"/>
              </a:rPr>
              <a:t>que cree puestos de trabajo y promueva la cultura y los productos locales</a:t>
            </a:r>
            <a:endParaRPr lang="en-GB" sz="1200" dirty="0">
              <a:latin typeface="Arial Narrow" pitchFamily="34" charset="0"/>
            </a:endParaRPr>
          </a:p>
          <a:p>
            <a:pPr marL="0" indent="0" algn="just">
              <a:buFontTx/>
              <a:buNone/>
            </a:pPr>
            <a:endParaRPr lang="en-GB" sz="1200" dirty="0">
              <a:latin typeface="Arial Narrow" pitchFamily="34" charset="0"/>
            </a:endParaRPr>
          </a:p>
          <a:p>
            <a:pPr marL="0" indent="0" algn="just">
              <a:buFontTx/>
              <a:buNone/>
            </a:pPr>
            <a:endParaRPr lang="es-ES_tradnl" sz="1200" dirty="0">
              <a:latin typeface="Arial Narrow" pitchFamily="34" charset="0"/>
            </a:endParaRPr>
          </a:p>
          <a:p>
            <a:pPr marL="0" indent="0" algn="just">
              <a:buFontTx/>
              <a:buNone/>
            </a:pPr>
            <a:r>
              <a:rPr lang="es-ES_tradnl" sz="1200" dirty="0">
                <a:latin typeface="Arial Narrow" pitchFamily="34" charset="0"/>
              </a:rPr>
              <a:t>8.10 Fortalecer la capacidad de las </a:t>
            </a:r>
            <a:r>
              <a:rPr lang="es-ES_tradnl" sz="2000" b="1" dirty="0">
                <a:solidFill>
                  <a:srgbClr val="FF5050"/>
                </a:solidFill>
                <a:latin typeface="Arial Narrow" pitchFamily="34" charset="0"/>
              </a:rPr>
              <a:t>instituciones financieras</a:t>
            </a:r>
            <a:r>
              <a:rPr lang="es-ES_tradnl" sz="1200" dirty="0">
                <a:latin typeface="Arial Narrow" pitchFamily="34" charset="0"/>
              </a:rPr>
              <a:t> nacionales para alentar y ampliar el acceso a los servicios bancarios, financieros y de seguros para todos</a:t>
            </a:r>
          </a:p>
          <a:p>
            <a:pPr marL="0" indent="0">
              <a:buFontTx/>
              <a:buNone/>
            </a:pPr>
            <a:endParaRPr lang="es-ES" sz="1200" dirty="0">
              <a:latin typeface="Arial Narrow" pitchFamily="34" charset="0"/>
            </a:endParaRPr>
          </a:p>
          <a:p>
            <a:pPr marL="0" indent="0">
              <a:buFontTx/>
              <a:buNone/>
            </a:pPr>
            <a:r>
              <a:rPr lang="es-ES" sz="1200" dirty="0">
                <a:latin typeface="Arial Narrow" pitchFamily="34" charset="0"/>
              </a:rPr>
              <a:t>8.a. Aumentar el apoyo a la iniciativa de ayuda para el </a:t>
            </a:r>
            <a:r>
              <a:rPr lang="es-ES" sz="2000" b="1" dirty="0">
                <a:solidFill>
                  <a:srgbClr val="FF5050"/>
                </a:solidFill>
                <a:latin typeface="Arial Narrow" pitchFamily="34" charset="0"/>
              </a:rPr>
              <a:t>comercio en los países en desarrollo,</a:t>
            </a:r>
            <a:r>
              <a:rPr lang="es-ES" sz="1200" dirty="0">
                <a:latin typeface="Arial Narrow" pitchFamily="34" charset="0"/>
              </a:rPr>
              <a:t> en particular los países menos adelantados, incluso en el contexto del Marco Integrado Mejorado de Asistencia Técnica Relacionada con el Comercio para los Países Menos Adelantados</a:t>
            </a:r>
          </a:p>
          <a:p>
            <a:pPr marL="0" indent="0">
              <a:buFontTx/>
              <a:buNone/>
            </a:pPr>
            <a:endParaRPr lang="es-ES" sz="1200" dirty="0">
              <a:latin typeface="Arial Narrow" pitchFamily="34" charset="0"/>
            </a:endParaRPr>
          </a:p>
          <a:p>
            <a:pPr marL="0" indent="0">
              <a:buFontTx/>
              <a:buNone/>
            </a:pPr>
            <a:r>
              <a:rPr lang="es-ES" sz="1200" dirty="0">
                <a:latin typeface="Arial Narrow" pitchFamily="34" charset="0"/>
              </a:rPr>
              <a:t>8.b. Desarrollar y poner en marcha una estrategia mundial para el empleo de los jóvenes y aplicar el Pacto Mundial para el Empleo de la Organización Internacional del Trabajo (2020)</a:t>
            </a:r>
            <a:endParaRPr lang="en-GB" sz="1200" dirty="0">
              <a:latin typeface="Arial Narrow" pitchFamily="34" charset="0"/>
            </a:endParaRPr>
          </a:p>
          <a:p>
            <a:pPr marL="0" indent="0" algn="just">
              <a:buFontTx/>
              <a:buNone/>
            </a:pPr>
            <a:endParaRPr lang="en-GB" sz="1200" dirty="0">
              <a:latin typeface="Verdana" pitchFamily="34" charset="0"/>
            </a:endParaRPr>
          </a:p>
        </p:txBody>
      </p:sp>
      <p:pic>
        <p:nvPicPr>
          <p:cNvPr id="59395" name="Picture 6" descr="Resultado de imagen de ODS 8"/>
          <p:cNvPicPr>
            <a:picLocks noChangeAspect="1" noChangeArrowheads="1"/>
          </p:cNvPicPr>
          <p:nvPr/>
        </p:nvPicPr>
        <p:blipFill>
          <a:blip r:embed="rId3" cstate="print"/>
          <a:srcRect/>
          <a:stretch>
            <a:fillRect/>
          </a:stretch>
        </p:blipFill>
        <p:spPr bwMode="auto">
          <a:xfrm>
            <a:off x="468313" y="4437063"/>
            <a:ext cx="2051050" cy="2052637"/>
          </a:xfrm>
          <a:prstGeom prst="rect">
            <a:avLst/>
          </a:prstGeom>
          <a:noFill/>
          <a:ln w="9525">
            <a:noFill/>
            <a:miter lim="800000"/>
            <a:headEnd/>
            <a:tailEnd/>
          </a:ln>
        </p:spPr>
      </p:pic>
      <p:pic>
        <p:nvPicPr>
          <p:cNvPr id="5" name="Imagen 4" descr="C:\01. RUBEN\05. LOGOTIPOS\01. UNESCO Etxea\Alta resolución\Logo_UNESCO_Etxea_transp.gif"/>
          <p:cNvPicPr/>
          <p:nvPr/>
        </p:nvPicPr>
        <p:blipFill>
          <a:blip r:embed="rId4" cstate="print"/>
          <a:srcRect/>
          <a:stretch>
            <a:fillRect/>
          </a:stretch>
        </p:blipFill>
        <p:spPr bwMode="auto">
          <a:xfrm>
            <a:off x="7524328" y="6021287"/>
            <a:ext cx="1619672" cy="808967"/>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444208" y="476672"/>
            <a:ext cx="2125034" cy="2821087"/>
          </a:xfrm>
          <a:noFill/>
        </p:spPr>
        <p:style>
          <a:lnRef idx="0">
            <a:schemeClr val="accent4"/>
          </a:lnRef>
          <a:fillRef idx="3">
            <a:schemeClr val="accent4"/>
          </a:fillRef>
          <a:effectRef idx="3">
            <a:schemeClr val="accent4"/>
          </a:effectRef>
          <a:fontRef idx="minor">
            <a:schemeClr val="lt1"/>
          </a:fontRef>
        </p:style>
        <p:txBody>
          <a:bodyPr>
            <a:noAutofit/>
          </a:bodyPr>
          <a:lstStyle/>
          <a:p>
            <a:pPr>
              <a:defRPr/>
            </a:pPr>
            <a:r>
              <a:rPr lang="es-PA" sz="2000" dirty="0">
                <a:solidFill>
                  <a:srgbClr val="FFFFFF"/>
                </a:solidFill>
                <a:latin typeface="Arial Narrow" pitchFamily="34" charset="0"/>
                <a:cs typeface="Times New Roman" pitchFamily="18" charset="0"/>
              </a:rPr>
              <a:t>ODS 9. </a:t>
            </a:r>
            <a:br>
              <a:rPr lang="es-PA" sz="2000" dirty="0">
                <a:solidFill>
                  <a:srgbClr val="FFFFFF"/>
                </a:solidFill>
                <a:latin typeface="Arial Narrow" pitchFamily="34" charset="0"/>
                <a:cs typeface="Times New Roman" pitchFamily="18" charset="0"/>
              </a:rPr>
            </a:br>
            <a:r>
              <a:rPr lang="es-PA" sz="2000" dirty="0">
                <a:solidFill>
                  <a:srgbClr val="FFFFFF"/>
                </a:solidFill>
                <a:latin typeface="Arial Narrow" pitchFamily="34" charset="0"/>
                <a:cs typeface="Times New Roman" pitchFamily="18" charset="0"/>
              </a:rPr>
              <a:t>Construir infraestructura </a:t>
            </a:r>
            <a:r>
              <a:rPr lang="es-PA" sz="2000" dirty="0" err="1">
                <a:solidFill>
                  <a:srgbClr val="FFFFFF"/>
                </a:solidFill>
                <a:latin typeface="Arial Narrow" pitchFamily="34" charset="0"/>
                <a:cs typeface="Times New Roman" pitchFamily="18" charset="0"/>
              </a:rPr>
              <a:t>resiliente</a:t>
            </a:r>
            <a:r>
              <a:rPr lang="es-PA" sz="2000" dirty="0">
                <a:solidFill>
                  <a:srgbClr val="FFFFFF"/>
                </a:solidFill>
                <a:latin typeface="Arial Narrow" pitchFamily="34" charset="0"/>
                <a:cs typeface="Times New Roman" pitchFamily="18" charset="0"/>
              </a:rPr>
              <a:t>, promover la industrialización inclusiva y sostenible y fomentar la innovación </a:t>
            </a:r>
            <a:endParaRPr lang="en-GB" sz="2000" dirty="0">
              <a:solidFill>
                <a:srgbClr val="FFFFFF"/>
              </a:solidFill>
              <a:latin typeface="Arial Narrow" pitchFamily="34" charset="0"/>
              <a:cs typeface="Times New Roman" pitchFamily="18" charset="0"/>
            </a:endParaRPr>
          </a:p>
        </p:txBody>
      </p:sp>
      <p:sp>
        <p:nvSpPr>
          <p:cNvPr id="61444" name="2 Marcador de contenido"/>
          <p:cNvSpPr>
            <a:spLocks noGrp="1"/>
          </p:cNvSpPr>
          <p:nvPr>
            <p:ph sz="quarter" idx="4294967295"/>
          </p:nvPr>
        </p:nvSpPr>
        <p:spPr>
          <a:xfrm>
            <a:off x="0" y="0"/>
            <a:ext cx="6372225" cy="6858000"/>
          </a:xfrm>
        </p:spPr>
        <p:txBody>
          <a:bodyPr/>
          <a:lstStyle/>
          <a:p>
            <a:pPr marL="0" indent="0" algn="just">
              <a:buFontTx/>
              <a:buNone/>
            </a:pPr>
            <a:r>
              <a:rPr lang="es-ES_tradnl" sz="1200">
                <a:latin typeface="Arial Narrow" pitchFamily="34" charset="0"/>
              </a:rPr>
              <a:t>9.1 Desarrollar </a:t>
            </a:r>
            <a:r>
              <a:rPr lang="es-ES_tradnl" sz="2000" b="1">
                <a:solidFill>
                  <a:srgbClr val="FF9933"/>
                </a:solidFill>
                <a:latin typeface="Arial Narrow" pitchFamily="34" charset="0"/>
              </a:rPr>
              <a:t>infraestructuras fiables, sostenibles, resilientes y de calidad</a:t>
            </a:r>
            <a:r>
              <a:rPr lang="es-ES_tradnl" sz="1200">
                <a:latin typeface="Arial Narrow" pitchFamily="34" charset="0"/>
              </a:rPr>
              <a:t>, lo que incluye las infraestructuras regionales y transfronterizas, para apoyar el desarrollo económico y el bienestar humano, con especial hincapié en el acceso equitativo y asequible para todos</a:t>
            </a:r>
          </a:p>
          <a:p>
            <a:pPr marL="0" indent="0" algn="just">
              <a:buFontTx/>
              <a:buNone/>
            </a:pPr>
            <a:r>
              <a:rPr lang="es-ES_tradnl" sz="1200">
                <a:latin typeface="Arial Narrow" pitchFamily="34" charset="0"/>
              </a:rPr>
              <a:t>9.2 Promover una </a:t>
            </a:r>
            <a:r>
              <a:rPr lang="es-ES_tradnl" sz="2000" b="1">
                <a:solidFill>
                  <a:srgbClr val="FF9933"/>
                </a:solidFill>
                <a:latin typeface="Arial Narrow" pitchFamily="34" charset="0"/>
              </a:rPr>
              <a:t>industrialización inclusiva y sostenible</a:t>
            </a:r>
            <a:r>
              <a:rPr lang="es-ES_tradnl" sz="1200">
                <a:solidFill>
                  <a:srgbClr val="FF9933"/>
                </a:solidFill>
                <a:latin typeface="Arial Narrow" pitchFamily="34" charset="0"/>
              </a:rPr>
              <a:t> </a:t>
            </a:r>
            <a:r>
              <a:rPr lang="es-ES_tradnl" sz="1200">
                <a:latin typeface="Arial Narrow" pitchFamily="34" charset="0"/>
              </a:rPr>
              <a:t>y, a más tardar en 2030, aumentar de manera significativa la cuota de la industria en el empleo y el producto interno bruto, de acuerdo con las circunstancias nacionales, y duplicar su participación en los países menos adelantados</a:t>
            </a:r>
          </a:p>
          <a:p>
            <a:pPr marL="0" indent="0" algn="just">
              <a:buFontTx/>
              <a:buNone/>
            </a:pPr>
            <a:r>
              <a:rPr lang="es-ES_tradnl" sz="1200">
                <a:latin typeface="Arial Narrow" pitchFamily="34" charset="0"/>
              </a:rPr>
              <a:t>9.3 Aumentar el </a:t>
            </a:r>
            <a:r>
              <a:rPr lang="es-ES_tradnl" sz="2000" b="1">
                <a:solidFill>
                  <a:srgbClr val="FF9933"/>
                </a:solidFill>
                <a:latin typeface="Arial Narrow" pitchFamily="34" charset="0"/>
              </a:rPr>
              <a:t>acceso</a:t>
            </a:r>
            <a:r>
              <a:rPr lang="es-ES_tradnl" sz="1200">
                <a:latin typeface="Arial Narrow" pitchFamily="34" charset="0"/>
              </a:rPr>
              <a:t> de las pequeñas empresas industriales y otras empresas, en particular en los países en desarrollo, a los </a:t>
            </a:r>
            <a:r>
              <a:rPr lang="es-ES_tradnl" sz="2000" b="1">
                <a:solidFill>
                  <a:srgbClr val="FF9933"/>
                </a:solidFill>
                <a:latin typeface="Arial Narrow" pitchFamily="34" charset="0"/>
              </a:rPr>
              <a:t>servicios financieros,</a:t>
            </a:r>
            <a:r>
              <a:rPr lang="es-ES_tradnl" sz="1200">
                <a:solidFill>
                  <a:srgbClr val="FF9933"/>
                </a:solidFill>
                <a:latin typeface="Arial Narrow" pitchFamily="34" charset="0"/>
              </a:rPr>
              <a:t> </a:t>
            </a:r>
            <a:r>
              <a:rPr lang="es-ES_tradnl" sz="1200">
                <a:latin typeface="Arial Narrow" pitchFamily="34" charset="0"/>
              </a:rPr>
              <a:t>incluido el acceso a créditos asequibles, y su integración en las cadenas de valor y los mercados</a:t>
            </a:r>
          </a:p>
          <a:p>
            <a:pPr marL="0" indent="0" algn="just">
              <a:buFontTx/>
              <a:buNone/>
            </a:pPr>
            <a:r>
              <a:rPr lang="es-ES_tradnl" sz="1200">
                <a:latin typeface="Arial Narrow" pitchFamily="34" charset="0"/>
              </a:rPr>
              <a:t>9.4 Para 2030, mejorar la infraestructura y reajustar las industrias para que sean sostenibles, aumentando la </a:t>
            </a:r>
            <a:r>
              <a:rPr lang="es-ES_tradnl" sz="2000" b="1">
                <a:solidFill>
                  <a:srgbClr val="FF9933"/>
                </a:solidFill>
                <a:latin typeface="Arial Narrow" pitchFamily="34" charset="0"/>
              </a:rPr>
              <a:t>eficiencia en el uso de los recursos</a:t>
            </a:r>
            <a:r>
              <a:rPr lang="es-ES_tradnl" sz="1200">
                <a:latin typeface="Arial Narrow" pitchFamily="34" charset="0"/>
              </a:rPr>
              <a:t> y promoviendo una mayor adopción de tecnologías y procesos industriales limpios y ambientalmente racionales, y que todos los países adopten medidas de acuerdo con sus capacidades respectivas</a:t>
            </a:r>
          </a:p>
          <a:p>
            <a:pPr marL="0" indent="0" algn="just">
              <a:buFontTx/>
              <a:buNone/>
            </a:pPr>
            <a:r>
              <a:rPr lang="es-ES_tradnl" sz="1200">
                <a:latin typeface="Arial Narrow" pitchFamily="34" charset="0"/>
              </a:rPr>
              <a:t>9.5 Aumentar la investigación científica y mejorar la </a:t>
            </a:r>
            <a:r>
              <a:rPr lang="es-ES_tradnl" sz="2000" b="1">
                <a:solidFill>
                  <a:srgbClr val="FF9933"/>
                </a:solidFill>
                <a:latin typeface="Arial Narrow" pitchFamily="34" charset="0"/>
              </a:rPr>
              <a:t>capacidad tecnológica</a:t>
            </a:r>
            <a:r>
              <a:rPr lang="es-ES_tradnl" sz="1200">
                <a:latin typeface="Arial Narrow" pitchFamily="34" charset="0"/>
              </a:rPr>
              <a:t> de los sectores industriales de todos los países, en particular los países en desarrollo, entre otras cosas mediante, para 2030, el fomento de la innovación y el aumento sustancial del número de trabajadores en la esfera de investigación y desarrollo por cada millón de personas, así como el aumento de los gastos en investigación y desarrollo de los sectores público y privado</a:t>
            </a:r>
          </a:p>
          <a:p>
            <a:pPr marL="0" indent="0" algn="just">
              <a:buFontTx/>
              <a:buNone/>
            </a:pPr>
            <a:r>
              <a:rPr lang="es-ES" sz="1200">
                <a:latin typeface="Arial Narrow" pitchFamily="34" charset="0"/>
              </a:rPr>
              <a:t>9.a. Facilitar el desarrollo de infraestructuras sostenibles y resilientes en los países en desarrollo con un mayor apoyo financiero, tecnológico y técnico a los países de África, los países menos adelantados, los países en desarrollo sin litoral y los pequeños Estados insulares en desarrollo</a:t>
            </a:r>
          </a:p>
          <a:p>
            <a:pPr marL="0" indent="0">
              <a:buFontTx/>
              <a:buNone/>
            </a:pPr>
            <a:r>
              <a:rPr lang="es-ES" sz="1200">
                <a:latin typeface="Arial Narrow" pitchFamily="34" charset="0"/>
              </a:rPr>
              <a:t>9.b. Apoyar el desarrollo de tecnologías nacionales, la </a:t>
            </a:r>
            <a:r>
              <a:rPr lang="es-ES" sz="2000" b="1">
                <a:solidFill>
                  <a:srgbClr val="FF9933"/>
                </a:solidFill>
                <a:latin typeface="Arial Narrow" pitchFamily="34" charset="0"/>
              </a:rPr>
              <a:t>investigación y la innovación</a:t>
            </a:r>
            <a:r>
              <a:rPr lang="es-ES" sz="1200">
                <a:latin typeface="Arial Narrow" pitchFamily="34" charset="0"/>
              </a:rPr>
              <a:t> en los países en desarrollo, en particular garantizando un entorno normativo propicio a la diversificación industrial y la adición de valor a los productos básicos, entre otras cosas</a:t>
            </a:r>
          </a:p>
          <a:p>
            <a:pPr marL="0" indent="0">
              <a:buFontTx/>
              <a:buNone/>
            </a:pPr>
            <a:r>
              <a:rPr lang="es-ES" sz="1200">
                <a:latin typeface="Arial Narrow" pitchFamily="34" charset="0"/>
              </a:rPr>
              <a:t>9.c. Aumentar de forma significativa el acceso a la </a:t>
            </a:r>
            <a:r>
              <a:rPr lang="es-ES" sz="2000" b="1">
                <a:solidFill>
                  <a:srgbClr val="FF9933"/>
                </a:solidFill>
                <a:latin typeface="Arial Narrow" pitchFamily="34" charset="0"/>
              </a:rPr>
              <a:t>tecnología de la información y las comunicaciones</a:t>
            </a:r>
            <a:r>
              <a:rPr lang="es-ES" sz="1200">
                <a:latin typeface="Arial Narrow" pitchFamily="34" charset="0"/>
              </a:rPr>
              <a:t> y esforzarse por facilitar el acceso universal y asequible a Internet en los países menos adelantados a más tardar en 2020</a:t>
            </a:r>
            <a:endParaRPr lang="en-GB" sz="1200">
              <a:latin typeface="Arial Narrow" pitchFamily="34" charset="0"/>
            </a:endParaRPr>
          </a:p>
        </p:txBody>
      </p:sp>
      <p:pic>
        <p:nvPicPr>
          <p:cNvPr id="61445" name="Picture 8" descr="Resultado de imagen de ODS 9"/>
          <p:cNvPicPr>
            <a:picLocks noChangeAspect="1" noChangeArrowheads="1"/>
          </p:cNvPicPr>
          <p:nvPr/>
        </p:nvPicPr>
        <p:blipFill>
          <a:blip r:embed="rId5" cstate="print"/>
          <a:srcRect/>
          <a:stretch>
            <a:fillRect/>
          </a:stretch>
        </p:blipFill>
        <p:spPr bwMode="auto">
          <a:xfrm>
            <a:off x="6588125" y="3645024"/>
            <a:ext cx="2052638" cy="2052638"/>
          </a:xfrm>
          <a:prstGeom prst="rect">
            <a:avLst/>
          </a:prstGeom>
          <a:noFill/>
          <a:ln w="9525">
            <a:noFill/>
            <a:miter lim="800000"/>
            <a:headEnd/>
            <a:tailEnd/>
          </a:ln>
        </p:spPr>
      </p:pic>
      <p:pic>
        <p:nvPicPr>
          <p:cNvPr id="5" name="Imagen 4" descr="C:\01. RUBEN\05. LOGOTIPOS\01. UNESCO Etxea\Alta resolución\Logo_UNESCO_Etxea_transp.gif"/>
          <p:cNvPicPr/>
          <p:nvPr/>
        </p:nvPicPr>
        <p:blipFill>
          <a:blip r:embed="rId6" cstate="print"/>
          <a:srcRect/>
          <a:stretch>
            <a:fillRect/>
          </a:stretch>
        </p:blipFill>
        <p:spPr bwMode="auto">
          <a:xfrm>
            <a:off x="7524328" y="6021287"/>
            <a:ext cx="1619672" cy="808967"/>
          </a:xfrm>
          <a:prstGeom prst="rect">
            <a:avLst/>
          </a:prstGeom>
          <a:noFill/>
          <a:ln w="9525">
            <a:noFill/>
            <a:miter lim="800000"/>
            <a:headEnd/>
            <a:tailEnd/>
          </a:ln>
        </p:spPr>
      </p:pic>
      <p:pic>
        <p:nvPicPr>
          <p:cNvPr id="6" name="Sonido grabad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cstate="print"/>
          <a:stretch>
            <a:fillRect/>
          </a:stretch>
        </p:blipFill>
        <p:spPr>
          <a:xfrm>
            <a:off x="4419600" y="3276600"/>
            <a:ext cx="304800" cy="304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5477" fill="hold"/>
                                        <p:tgtEl>
                                          <p:spTgt spid="6"/>
                                        </p:tgtEl>
                                      </p:cBhvr>
                                    </p:cmd>
                                  </p:childTnLst>
                                </p:cTn>
                              </p:par>
                            </p:childTnLst>
                          </p:cTn>
                        </p:par>
                      </p:childTnLst>
                    </p:cTn>
                  </p:par>
                </p:childTnLst>
              </p:cTn>
              <p:nextCondLst>
                <p:cond evt="onClick" delay="0">
                  <p:tgtEl>
                    <p:spTgt spid="6"/>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7506" y="1163415"/>
            <a:ext cx="2178720" cy="1713593"/>
          </a:xfrm>
          <a:noFill/>
        </p:spPr>
        <p:style>
          <a:lnRef idx="0">
            <a:schemeClr val="accent3"/>
          </a:lnRef>
          <a:fillRef idx="3">
            <a:schemeClr val="accent3"/>
          </a:fillRef>
          <a:effectRef idx="3">
            <a:schemeClr val="accent3"/>
          </a:effectRef>
          <a:fontRef idx="minor">
            <a:schemeClr val="lt1"/>
          </a:fontRef>
        </p:style>
        <p:txBody>
          <a:bodyPr>
            <a:noAutofit/>
          </a:bodyPr>
          <a:lstStyle/>
          <a:p>
            <a:pPr>
              <a:defRPr/>
            </a:pPr>
            <a:r>
              <a:rPr lang="es-ES_tradnl" sz="2000" dirty="0">
                <a:solidFill>
                  <a:srgbClr val="FFFFFF"/>
                </a:solidFill>
                <a:latin typeface="Arial Narrow" pitchFamily="34" charset="0"/>
                <a:cs typeface="Times New Roman" pitchFamily="18" charset="0"/>
              </a:rPr>
              <a:t>ODS 10. </a:t>
            </a:r>
            <a:br>
              <a:rPr lang="es-ES_tradnl" sz="2000" dirty="0">
                <a:solidFill>
                  <a:srgbClr val="FFFFFF"/>
                </a:solidFill>
                <a:latin typeface="Arial Narrow" pitchFamily="34" charset="0"/>
                <a:cs typeface="Times New Roman" pitchFamily="18" charset="0"/>
              </a:rPr>
            </a:br>
            <a:r>
              <a:rPr lang="es-ES_tradnl" sz="2000" dirty="0">
                <a:solidFill>
                  <a:srgbClr val="FFFFFF"/>
                </a:solidFill>
                <a:latin typeface="Arial Narrow" pitchFamily="34" charset="0"/>
                <a:cs typeface="Times New Roman" pitchFamily="18" charset="0"/>
              </a:rPr>
              <a:t>Reducir la desigualdad en y entre los países</a:t>
            </a:r>
            <a:endParaRPr lang="en-GB" sz="2000" dirty="0">
              <a:solidFill>
                <a:srgbClr val="FFFFFF"/>
              </a:solidFill>
              <a:latin typeface="Arial Narrow" pitchFamily="34" charset="0"/>
              <a:cs typeface="Times New Roman" pitchFamily="18" charset="0"/>
            </a:endParaRPr>
          </a:p>
        </p:txBody>
      </p:sp>
      <p:sp>
        <p:nvSpPr>
          <p:cNvPr id="63492" name="3 Marcador de contenido"/>
          <p:cNvSpPr>
            <a:spLocks noGrp="1"/>
          </p:cNvSpPr>
          <p:nvPr>
            <p:ph sz="quarter" idx="4294967295"/>
          </p:nvPr>
        </p:nvSpPr>
        <p:spPr>
          <a:xfrm>
            <a:off x="2700338" y="0"/>
            <a:ext cx="6443662" cy="6858000"/>
          </a:xfrm>
        </p:spPr>
        <p:txBody>
          <a:bodyPr/>
          <a:lstStyle/>
          <a:p>
            <a:pPr marL="0" indent="0" algn="just">
              <a:buFontTx/>
              <a:buNone/>
            </a:pPr>
            <a:r>
              <a:rPr lang="es-ES_tradnl" sz="1200">
                <a:latin typeface="Arial Narrow" pitchFamily="34" charset="0"/>
              </a:rPr>
              <a:t>10.1 Para 2030, lograr progresivamente y mantener el crecimiento de los ingresos del 40% más pobre de la población a una tasa superior a la media nacional </a:t>
            </a:r>
          </a:p>
          <a:p>
            <a:pPr marL="0" indent="0" algn="just">
              <a:buFontTx/>
              <a:buNone/>
            </a:pPr>
            <a:r>
              <a:rPr lang="es-ES_tradnl" sz="1200">
                <a:latin typeface="Arial Narrow" pitchFamily="34" charset="0"/>
              </a:rPr>
              <a:t>10.2 Para 2030, potenciar y promover la </a:t>
            </a:r>
            <a:r>
              <a:rPr lang="es-ES_tradnl" sz="2000" b="1">
                <a:solidFill>
                  <a:schemeClr val="accent1"/>
                </a:solidFill>
                <a:latin typeface="Arial Narrow" pitchFamily="34" charset="0"/>
              </a:rPr>
              <a:t>inclusión social, económica y política</a:t>
            </a:r>
            <a:r>
              <a:rPr lang="es-ES_tradnl" sz="1200">
                <a:latin typeface="Arial Narrow" pitchFamily="34" charset="0"/>
              </a:rPr>
              <a:t> de todos, independientemente de su edad, sexo, discapacidad, raza, etnia, origen, religión o situación económica u otra condición </a:t>
            </a:r>
          </a:p>
          <a:p>
            <a:pPr marL="0" indent="0" algn="just">
              <a:buFontTx/>
              <a:buNone/>
            </a:pPr>
            <a:r>
              <a:rPr lang="es-ES_tradnl" sz="1200">
                <a:latin typeface="Arial Narrow" pitchFamily="34" charset="0"/>
              </a:rPr>
              <a:t>10.3 Garantizar la </a:t>
            </a:r>
            <a:r>
              <a:rPr lang="es-ES_tradnl" sz="2000" b="1">
                <a:solidFill>
                  <a:schemeClr val="accent1"/>
                </a:solidFill>
                <a:latin typeface="Arial Narrow" pitchFamily="34" charset="0"/>
              </a:rPr>
              <a:t>igualdad de oportunidades</a:t>
            </a:r>
            <a:r>
              <a:rPr lang="es-ES_tradnl" sz="1200">
                <a:latin typeface="Arial Narrow" pitchFamily="34" charset="0"/>
              </a:rPr>
              <a:t> y reducir las desigualdades en materia de resultados, en particular mediante la eliminación de las leyes, políticas y prácticas discriminatorias y la promoción de leyes, políticas y medidas adecuadas a ese respecto </a:t>
            </a:r>
          </a:p>
          <a:p>
            <a:pPr marL="0" indent="0" algn="just">
              <a:buFontTx/>
              <a:buNone/>
            </a:pPr>
            <a:r>
              <a:rPr lang="es-ES_tradnl" sz="1200">
                <a:latin typeface="Arial Narrow" pitchFamily="34" charset="0"/>
              </a:rPr>
              <a:t>10.4 Adoptar políticas, en especial fiscales, salariales y de </a:t>
            </a:r>
            <a:r>
              <a:rPr lang="es-ES_tradnl" sz="2000" b="1">
                <a:solidFill>
                  <a:schemeClr val="accent1"/>
                </a:solidFill>
                <a:latin typeface="Arial Narrow" pitchFamily="34" charset="0"/>
              </a:rPr>
              <a:t>protección social,</a:t>
            </a:r>
            <a:r>
              <a:rPr lang="es-ES_tradnl" sz="1200">
                <a:latin typeface="Arial Narrow" pitchFamily="34" charset="0"/>
              </a:rPr>
              <a:t> y lograr progresivamente una mayor igualdad </a:t>
            </a:r>
          </a:p>
          <a:p>
            <a:pPr marL="0" indent="0" algn="just">
              <a:buFontTx/>
              <a:buNone/>
            </a:pPr>
            <a:r>
              <a:rPr lang="es-ES_tradnl" sz="1200">
                <a:latin typeface="Arial Narrow" pitchFamily="34" charset="0"/>
              </a:rPr>
              <a:t>10.5 Mejorar la </a:t>
            </a:r>
            <a:r>
              <a:rPr lang="es-ES_tradnl" sz="2000" b="1">
                <a:solidFill>
                  <a:schemeClr val="accent1"/>
                </a:solidFill>
                <a:latin typeface="Arial Narrow" pitchFamily="34" charset="0"/>
              </a:rPr>
              <a:t>reglamentación y vigilancia</a:t>
            </a:r>
            <a:r>
              <a:rPr lang="es-ES_tradnl" sz="1200">
                <a:latin typeface="Arial Narrow" pitchFamily="34" charset="0"/>
              </a:rPr>
              <a:t> de las instituciones y los </a:t>
            </a:r>
            <a:r>
              <a:rPr lang="es-ES_tradnl" sz="2000" b="1">
                <a:solidFill>
                  <a:schemeClr val="accent1"/>
                </a:solidFill>
                <a:latin typeface="Arial Narrow" pitchFamily="34" charset="0"/>
              </a:rPr>
              <a:t>mercados financieros mundiales </a:t>
            </a:r>
            <a:r>
              <a:rPr lang="es-ES_tradnl" sz="1200">
                <a:latin typeface="Arial Narrow" pitchFamily="34" charset="0"/>
              </a:rPr>
              <a:t>y fortalecer la aplicación de esa reglamentación </a:t>
            </a:r>
          </a:p>
          <a:p>
            <a:pPr marL="0" indent="0" algn="just">
              <a:buFontTx/>
              <a:buNone/>
            </a:pPr>
            <a:r>
              <a:rPr lang="es-ES_tradnl" sz="1200">
                <a:latin typeface="Arial Narrow" pitchFamily="34" charset="0"/>
              </a:rPr>
              <a:t>10.6 Velar por una </a:t>
            </a:r>
            <a:r>
              <a:rPr lang="es-ES_tradnl" sz="2000" b="1">
                <a:solidFill>
                  <a:schemeClr val="accent1"/>
                </a:solidFill>
                <a:latin typeface="Arial Narrow" pitchFamily="34" charset="0"/>
              </a:rPr>
              <a:t>mayor representación</a:t>
            </a:r>
            <a:r>
              <a:rPr lang="es-ES_tradnl" sz="1200">
                <a:latin typeface="Arial Narrow" pitchFamily="34" charset="0"/>
              </a:rPr>
              <a:t> y voz de los </a:t>
            </a:r>
            <a:r>
              <a:rPr lang="es-ES_tradnl" sz="2000" b="1">
                <a:solidFill>
                  <a:schemeClr val="accent1"/>
                </a:solidFill>
                <a:latin typeface="Arial Narrow" pitchFamily="34" charset="0"/>
              </a:rPr>
              <a:t>países en desarrollo</a:t>
            </a:r>
            <a:r>
              <a:rPr lang="es-ES_tradnl" sz="1200">
                <a:latin typeface="Arial Narrow" pitchFamily="34" charset="0"/>
              </a:rPr>
              <a:t> en la adopción de decisiones en las instituciones económicas y financieras internacionales para que estas sean más eficaces, fiables, responsables y legítimas </a:t>
            </a:r>
          </a:p>
          <a:p>
            <a:pPr marL="0" indent="0" algn="just">
              <a:buFontTx/>
              <a:buNone/>
            </a:pPr>
            <a:r>
              <a:rPr lang="es-ES_tradnl" sz="1200">
                <a:latin typeface="Arial Narrow" pitchFamily="34" charset="0"/>
              </a:rPr>
              <a:t>10.7 Facilitar la </a:t>
            </a:r>
            <a:r>
              <a:rPr lang="es-ES_tradnl" sz="2000" b="1">
                <a:solidFill>
                  <a:schemeClr val="accent1"/>
                </a:solidFill>
                <a:latin typeface="Arial Narrow" pitchFamily="34" charset="0"/>
              </a:rPr>
              <a:t>migración y la movilidad</a:t>
            </a:r>
            <a:r>
              <a:rPr lang="es-ES_tradnl" sz="1200">
                <a:latin typeface="Arial Narrow" pitchFamily="34" charset="0"/>
              </a:rPr>
              <a:t> ordenadas, seguras, regulares y responsables de las personas, entre otras cosas mediante la aplicación de políticas migratorias planificadas y bien gestionadas </a:t>
            </a:r>
            <a:endParaRPr lang="en-GB" sz="1200">
              <a:latin typeface="Arial Narrow" pitchFamily="34" charset="0"/>
            </a:endParaRPr>
          </a:p>
          <a:p>
            <a:pPr marL="0" indent="0">
              <a:buFontTx/>
              <a:buNone/>
            </a:pPr>
            <a:r>
              <a:rPr lang="es-ES" sz="1200">
                <a:latin typeface="Arial Narrow" pitchFamily="34" charset="0"/>
              </a:rPr>
              <a:t>10.a. Aplicar el </a:t>
            </a:r>
            <a:r>
              <a:rPr lang="es-ES" sz="2000" b="1">
                <a:solidFill>
                  <a:schemeClr val="accent1"/>
                </a:solidFill>
                <a:latin typeface="Arial Narrow" pitchFamily="34" charset="0"/>
              </a:rPr>
              <a:t>principio del trato especial y diferenciado</a:t>
            </a:r>
            <a:r>
              <a:rPr lang="es-ES" sz="1200">
                <a:latin typeface="Arial Narrow" pitchFamily="34" charset="0"/>
              </a:rPr>
              <a:t> para los países en desarrollo, en particular los países menos adelantados, de conformidad con los acuerdos de la Organización Mundial del Comercio</a:t>
            </a:r>
          </a:p>
          <a:p>
            <a:pPr marL="0" indent="0">
              <a:buFontTx/>
              <a:buNone/>
            </a:pPr>
            <a:r>
              <a:rPr lang="es-ES" sz="1200">
                <a:latin typeface="Arial Narrow" pitchFamily="34" charset="0"/>
              </a:rPr>
              <a:t>10.b. Alentar la </a:t>
            </a:r>
            <a:r>
              <a:rPr lang="es-ES" sz="2000" b="1">
                <a:solidFill>
                  <a:schemeClr val="accent1"/>
                </a:solidFill>
                <a:latin typeface="Arial Narrow" pitchFamily="34" charset="0"/>
              </a:rPr>
              <a:t>asistencia oficial para el desarrollo</a:t>
            </a:r>
            <a:r>
              <a:rPr lang="es-ES" sz="1200">
                <a:latin typeface="Arial Narrow" pitchFamily="34" charset="0"/>
              </a:rPr>
              <a:t> y las corrientes financieras, incluida la inversión extranjera directa, para los Estados con mayores necesidades, en particular los países menos adelantados, los países de África, los pequeños Estados insulares en desarrollo y los países en desarrollo sin litoral, en consonancia con sus planes y programas nacionales</a:t>
            </a:r>
          </a:p>
          <a:p>
            <a:pPr marL="0" indent="0">
              <a:buFontTx/>
              <a:buNone/>
            </a:pPr>
            <a:r>
              <a:rPr lang="es-ES" sz="1200">
                <a:latin typeface="Arial Narrow" pitchFamily="34" charset="0"/>
              </a:rPr>
              <a:t>10.c. Reducir a menos del 3% los costos de transacción de las </a:t>
            </a:r>
            <a:r>
              <a:rPr lang="es-ES" sz="2000" b="1">
                <a:solidFill>
                  <a:schemeClr val="accent1"/>
                </a:solidFill>
                <a:latin typeface="Arial Narrow" pitchFamily="34" charset="0"/>
              </a:rPr>
              <a:t>remesas de los migrantes</a:t>
            </a:r>
            <a:r>
              <a:rPr lang="es-ES" sz="1200">
                <a:latin typeface="Arial Narrow" pitchFamily="34" charset="0"/>
              </a:rPr>
              <a:t> y eliminar los canales de envío de remesas con un costo superior al 5%</a:t>
            </a:r>
            <a:endParaRPr lang="en-GB" sz="1200">
              <a:latin typeface="Arial Narrow" pitchFamily="34" charset="0"/>
            </a:endParaRPr>
          </a:p>
        </p:txBody>
      </p:sp>
      <p:pic>
        <p:nvPicPr>
          <p:cNvPr id="63493" name="Picture 8" descr="Resultado de imagen de ODS 10"/>
          <p:cNvPicPr>
            <a:picLocks noChangeAspect="1" noChangeArrowheads="1"/>
          </p:cNvPicPr>
          <p:nvPr/>
        </p:nvPicPr>
        <p:blipFill>
          <a:blip r:embed="rId5" cstate="print"/>
          <a:srcRect/>
          <a:stretch>
            <a:fillRect/>
          </a:stretch>
        </p:blipFill>
        <p:spPr bwMode="auto">
          <a:xfrm>
            <a:off x="323850" y="3429000"/>
            <a:ext cx="2052638" cy="2051050"/>
          </a:xfrm>
          <a:prstGeom prst="rect">
            <a:avLst/>
          </a:prstGeom>
          <a:noFill/>
          <a:ln w="9525">
            <a:noFill/>
            <a:miter lim="800000"/>
            <a:headEnd/>
            <a:tailEnd/>
          </a:ln>
        </p:spPr>
      </p:pic>
      <p:pic>
        <p:nvPicPr>
          <p:cNvPr id="5" name="Imagen 4" descr="C:\01. RUBEN\05. LOGOTIPOS\01. UNESCO Etxea\Alta resolución\Logo_UNESCO_Etxea_transp.gif"/>
          <p:cNvPicPr/>
          <p:nvPr/>
        </p:nvPicPr>
        <p:blipFill>
          <a:blip r:embed="rId6" cstate="print"/>
          <a:srcRect/>
          <a:stretch>
            <a:fillRect/>
          </a:stretch>
        </p:blipFill>
        <p:spPr bwMode="auto">
          <a:xfrm>
            <a:off x="10282" y="6049033"/>
            <a:ext cx="1619672" cy="808967"/>
          </a:xfrm>
          <a:prstGeom prst="rect">
            <a:avLst/>
          </a:prstGeom>
          <a:noFill/>
          <a:ln w="9525">
            <a:noFill/>
            <a:miter lim="800000"/>
            <a:headEnd/>
            <a:tailEnd/>
          </a:ln>
        </p:spPr>
      </p:pic>
      <p:pic>
        <p:nvPicPr>
          <p:cNvPr id="6" name="Sonido grabad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cstate="print"/>
          <a:stretch>
            <a:fillRect/>
          </a:stretch>
        </p:blipFill>
        <p:spPr>
          <a:xfrm>
            <a:off x="4419600" y="3276600"/>
            <a:ext cx="304800" cy="304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0347" fill="hold"/>
                                        <p:tgtEl>
                                          <p:spTgt spid="6"/>
                                        </p:tgtEl>
                                      </p:cBhvr>
                                    </p:cmd>
                                  </p:childTnLst>
                                </p:cTn>
                              </p:par>
                            </p:childTnLst>
                          </p:cTn>
                        </p:par>
                      </p:childTnLst>
                    </p:cTn>
                  </p:par>
                </p:childTnLst>
              </p:cTn>
              <p:nextCondLst>
                <p:cond evt="onClick" delay="0">
                  <p:tgtEl>
                    <p:spTgt spid="6"/>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1 Título"/>
          <p:cNvSpPr>
            <a:spLocks noGrp="1"/>
          </p:cNvSpPr>
          <p:nvPr>
            <p:ph type="title"/>
          </p:nvPr>
        </p:nvSpPr>
        <p:spPr>
          <a:xfrm>
            <a:off x="6840538" y="836613"/>
            <a:ext cx="2193925" cy="2736850"/>
          </a:xfrm>
        </p:spPr>
        <p:txBody>
          <a:bodyPr/>
          <a:lstStyle/>
          <a:p>
            <a:r>
              <a:rPr lang="es-ES_tradnl" sz="2000">
                <a:solidFill>
                  <a:srgbClr val="FFFFFF"/>
                </a:solidFill>
                <a:latin typeface="Arial Narrow" pitchFamily="34" charset="0"/>
              </a:rPr>
              <a:t>ODS 11. </a:t>
            </a:r>
            <a:br>
              <a:rPr lang="es-ES_tradnl" sz="2000">
                <a:solidFill>
                  <a:srgbClr val="FFFFFF"/>
                </a:solidFill>
                <a:latin typeface="Arial Narrow" pitchFamily="34" charset="0"/>
              </a:rPr>
            </a:br>
            <a:r>
              <a:rPr lang="es-ES_tradnl" sz="2000">
                <a:solidFill>
                  <a:srgbClr val="FFFFFF"/>
                </a:solidFill>
                <a:latin typeface="Arial Narrow" pitchFamily="34" charset="0"/>
              </a:rPr>
              <a:t>Lograr que las ciudades y los asentamientos humanos sean inclusivos, seguros, resilientes y sostenibles</a:t>
            </a:r>
            <a:endParaRPr lang="en-GB" sz="2000">
              <a:solidFill>
                <a:srgbClr val="FFFFFF"/>
              </a:solidFill>
              <a:latin typeface="Arial Narrow" pitchFamily="34" charset="0"/>
            </a:endParaRPr>
          </a:p>
        </p:txBody>
      </p:sp>
      <p:sp>
        <p:nvSpPr>
          <p:cNvPr id="65538" name="2 Marcador de contenido"/>
          <p:cNvSpPr>
            <a:spLocks noGrp="1"/>
          </p:cNvSpPr>
          <p:nvPr>
            <p:ph sz="quarter" idx="4294967295"/>
          </p:nvPr>
        </p:nvSpPr>
        <p:spPr>
          <a:xfrm>
            <a:off x="0" y="0"/>
            <a:ext cx="6588125" cy="6553200"/>
          </a:xfrm>
        </p:spPr>
        <p:txBody>
          <a:bodyPr/>
          <a:lstStyle/>
          <a:p>
            <a:pPr marL="0" indent="0" algn="just">
              <a:buFontTx/>
              <a:buNone/>
            </a:pPr>
            <a:r>
              <a:rPr lang="es-ES_tradnl" sz="1100">
                <a:latin typeface="Arial Narrow" pitchFamily="34" charset="0"/>
              </a:rPr>
              <a:t>11.1 Para 2030, asegurar el acceso de todas las personas a </a:t>
            </a:r>
            <a:r>
              <a:rPr lang="es-ES_tradnl" sz="2000" b="1">
                <a:solidFill>
                  <a:srgbClr val="FF9900"/>
                </a:solidFill>
                <a:latin typeface="Arial Narrow" pitchFamily="34" charset="0"/>
              </a:rPr>
              <a:t>viviendas y servicios básicos</a:t>
            </a:r>
            <a:r>
              <a:rPr lang="es-ES_tradnl" sz="1100">
                <a:latin typeface="Arial Narrow" pitchFamily="34" charset="0"/>
              </a:rPr>
              <a:t> adecuados, seguros y asequibles y mejorar los barrios marginales</a:t>
            </a:r>
          </a:p>
          <a:p>
            <a:pPr marL="0" indent="0" algn="just">
              <a:buFontTx/>
              <a:buNone/>
            </a:pPr>
            <a:r>
              <a:rPr lang="es-ES_tradnl" sz="1100">
                <a:latin typeface="Arial Narrow" pitchFamily="34" charset="0"/>
              </a:rPr>
              <a:t>11.2 Para 2030, proporcionar acceso a </a:t>
            </a:r>
            <a:r>
              <a:rPr lang="es-ES_tradnl" sz="2000" b="1">
                <a:solidFill>
                  <a:srgbClr val="FF9900"/>
                </a:solidFill>
                <a:latin typeface="Arial Narrow" pitchFamily="34" charset="0"/>
              </a:rPr>
              <a:t>sistemas de transporte seguros, asequibles, accesibles y sostenibles</a:t>
            </a:r>
            <a:r>
              <a:rPr lang="es-ES_tradnl" sz="1100">
                <a:latin typeface="Arial Narrow" pitchFamily="34" charset="0"/>
              </a:rPr>
              <a:t> para todos y mejorar la seguridad vial, en particular mediante la ampliación del transporte público, prestando especial atención a las necesidades de las personas en situación vulnerable, las mujeres, los niños, las personas con discapacidad y las personas de edad</a:t>
            </a:r>
          </a:p>
          <a:p>
            <a:pPr marL="0" indent="0" algn="just">
              <a:buFontTx/>
              <a:buNone/>
            </a:pPr>
            <a:r>
              <a:rPr lang="es-ES_tradnl" sz="1100">
                <a:latin typeface="Arial Narrow" pitchFamily="34" charset="0"/>
              </a:rPr>
              <a:t>11.3 Para 2030, aumentar la </a:t>
            </a:r>
            <a:r>
              <a:rPr lang="es-ES_tradnl" sz="2000" b="1">
                <a:solidFill>
                  <a:srgbClr val="FF9900"/>
                </a:solidFill>
                <a:latin typeface="Arial Narrow" pitchFamily="34" charset="0"/>
              </a:rPr>
              <a:t>urbanización inclusiva y sostenible</a:t>
            </a:r>
            <a:r>
              <a:rPr lang="es-ES_tradnl" sz="1100">
                <a:latin typeface="Arial Narrow" pitchFamily="34" charset="0"/>
              </a:rPr>
              <a:t> y la capacidad para lograr una planificación y gestión participativas, integradas y sostenibles de los asentamientos humanos en todos los países</a:t>
            </a:r>
          </a:p>
          <a:p>
            <a:pPr marL="0" indent="0" algn="just">
              <a:buFontTx/>
              <a:buNone/>
            </a:pPr>
            <a:r>
              <a:rPr lang="es-ES_tradnl" sz="1100">
                <a:latin typeface="Arial Narrow" pitchFamily="34" charset="0"/>
              </a:rPr>
              <a:t>11.4 Redoblar los esfuerzos para proteger y salvaguardar el </a:t>
            </a:r>
            <a:r>
              <a:rPr lang="es-ES_tradnl" sz="2000" b="1">
                <a:solidFill>
                  <a:srgbClr val="FF9900"/>
                </a:solidFill>
                <a:latin typeface="Arial Narrow" pitchFamily="34" charset="0"/>
              </a:rPr>
              <a:t>patrimonio cultural y natural</a:t>
            </a:r>
            <a:r>
              <a:rPr lang="es-ES_tradnl" sz="1100">
                <a:latin typeface="Arial Narrow" pitchFamily="34" charset="0"/>
              </a:rPr>
              <a:t> del mundo</a:t>
            </a:r>
          </a:p>
          <a:p>
            <a:pPr marL="0" indent="0" algn="just">
              <a:buFontTx/>
              <a:buNone/>
            </a:pPr>
            <a:r>
              <a:rPr lang="es-ES_tradnl" sz="1100">
                <a:latin typeface="Arial Narrow" pitchFamily="34" charset="0"/>
              </a:rPr>
              <a:t>11.5 Para 2030, reducir de forma significativa el número de muertes y de personas afectadas por desastres y reducir sustancialmente las pérdidas económicas en relación con el producto interno bruto causadas por </a:t>
            </a:r>
            <a:r>
              <a:rPr lang="es-ES_tradnl" sz="2000" b="1">
                <a:solidFill>
                  <a:srgbClr val="FF9900"/>
                </a:solidFill>
                <a:latin typeface="Arial Narrow" pitchFamily="34" charset="0"/>
              </a:rPr>
              <a:t>desastres,</a:t>
            </a:r>
            <a:r>
              <a:rPr lang="es-ES_tradnl" sz="1100">
                <a:latin typeface="Arial Narrow" pitchFamily="34" charset="0"/>
              </a:rPr>
              <a:t> incluidos los desastres relacionados con el agua, con especial hincapié en la protección de los pobres y las personas en situaciones vulnerables</a:t>
            </a:r>
          </a:p>
          <a:p>
            <a:pPr marL="0" indent="0" algn="just">
              <a:buFontTx/>
              <a:buNone/>
            </a:pPr>
            <a:r>
              <a:rPr lang="es-ES_tradnl" sz="1100">
                <a:latin typeface="Arial Narrow" pitchFamily="34" charset="0"/>
              </a:rPr>
              <a:t>11.6 Para 2030, reducir el </a:t>
            </a:r>
            <a:r>
              <a:rPr lang="es-ES_tradnl" sz="2000" b="1">
                <a:solidFill>
                  <a:srgbClr val="FF9900"/>
                </a:solidFill>
                <a:latin typeface="Arial Narrow" pitchFamily="34" charset="0"/>
              </a:rPr>
              <a:t>impacto ambiental</a:t>
            </a:r>
            <a:r>
              <a:rPr lang="es-ES_tradnl" sz="1100">
                <a:latin typeface="Arial Narrow" pitchFamily="34" charset="0"/>
              </a:rPr>
              <a:t> negativo per capita de las ciudades, lo que incluye prestar especial atención a la calidad del aire y la gestión de los desechos municipales y de otro tipo</a:t>
            </a:r>
          </a:p>
          <a:p>
            <a:pPr marL="0" indent="0" algn="just">
              <a:buFontTx/>
              <a:buNone/>
            </a:pPr>
            <a:r>
              <a:rPr lang="es-ES_tradnl" sz="1100">
                <a:latin typeface="Arial Narrow" pitchFamily="34" charset="0"/>
              </a:rPr>
              <a:t>11.7 Para 2030, proporcionar acceso universal a </a:t>
            </a:r>
            <a:r>
              <a:rPr lang="es-ES_tradnl" sz="2000" b="1">
                <a:solidFill>
                  <a:srgbClr val="FF9900"/>
                </a:solidFill>
                <a:latin typeface="Arial Narrow" pitchFamily="34" charset="0"/>
              </a:rPr>
              <a:t>zonas verdes y espacios públicos</a:t>
            </a:r>
            <a:r>
              <a:rPr lang="es-ES_tradnl" sz="1100" b="1">
                <a:solidFill>
                  <a:srgbClr val="FF9900"/>
                </a:solidFill>
                <a:latin typeface="Arial Narrow" pitchFamily="34" charset="0"/>
              </a:rPr>
              <a:t> </a:t>
            </a:r>
            <a:r>
              <a:rPr lang="es-ES_tradnl" sz="1100">
                <a:latin typeface="Arial Narrow" pitchFamily="34" charset="0"/>
              </a:rPr>
              <a:t>seguros, inclusivos y accesibles, en particular para las mujeres y los niños, las personas de edad y las personas con discapacidad</a:t>
            </a:r>
          </a:p>
          <a:p>
            <a:pPr marL="0" indent="0">
              <a:buFontTx/>
              <a:buNone/>
            </a:pPr>
            <a:r>
              <a:rPr lang="es-ES" sz="1100">
                <a:latin typeface="Arial Narrow" pitchFamily="34" charset="0"/>
              </a:rPr>
              <a:t>11.a. Apoyar los </a:t>
            </a:r>
            <a:r>
              <a:rPr lang="es-ES" sz="2000" b="1">
                <a:solidFill>
                  <a:srgbClr val="FF9900"/>
                </a:solidFill>
                <a:latin typeface="Arial Narrow" pitchFamily="34" charset="0"/>
              </a:rPr>
              <a:t>vínculos</a:t>
            </a:r>
            <a:r>
              <a:rPr lang="es-ES" sz="1100">
                <a:latin typeface="Arial Narrow" pitchFamily="34" charset="0"/>
              </a:rPr>
              <a:t> económicos, sociales y ambientales positivos entre las </a:t>
            </a:r>
            <a:r>
              <a:rPr lang="es-ES" sz="2000" b="1">
                <a:solidFill>
                  <a:srgbClr val="FF9900"/>
                </a:solidFill>
                <a:latin typeface="Arial Narrow" pitchFamily="34" charset="0"/>
              </a:rPr>
              <a:t>zonas urbanas, periurbanas y rurales</a:t>
            </a:r>
            <a:r>
              <a:rPr lang="es-ES" sz="1100">
                <a:latin typeface="Arial Narrow" pitchFamily="34" charset="0"/>
              </a:rPr>
              <a:t> mediante el fortalecimiento de la planificación del desarrollo nacional y regional</a:t>
            </a:r>
          </a:p>
          <a:p>
            <a:pPr marL="0" indent="0">
              <a:buFontTx/>
              <a:buNone/>
            </a:pPr>
            <a:r>
              <a:rPr lang="es-ES" sz="1100">
                <a:latin typeface="Arial Narrow" pitchFamily="34" charset="0"/>
              </a:rPr>
              <a:t>11.b. Aumentar sustancialmente el número de ciudades y asentamientos humanos que adoptan y ponen en marcha políticas y planes integrados para promover la inclusión, el uso eficiente de los recursos, la mitigación del </a:t>
            </a:r>
            <a:r>
              <a:rPr lang="es-ES" sz="2000" b="1">
                <a:solidFill>
                  <a:srgbClr val="FF9900"/>
                </a:solidFill>
                <a:latin typeface="Arial Narrow" pitchFamily="34" charset="0"/>
              </a:rPr>
              <a:t>cambio climático</a:t>
            </a:r>
            <a:r>
              <a:rPr lang="es-ES" sz="1100">
                <a:latin typeface="Arial Narrow" pitchFamily="34" charset="0"/>
              </a:rPr>
              <a:t> y la adaptación a él y la resiliencia ante los desastres, y desarrollar y poner en práctica, en consonancia con el Marco de Sendai para la Reducción del Riesgo de Desastres 2015-2030, la gestión integral de los riesgos de desastre a todos los niveles (2020)</a:t>
            </a:r>
          </a:p>
          <a:p>
            <a:pPr marL="0" indent="0">
              <a:buFontTx/>
              <a:buNone/>
            </a:pPr>
            <a:r>
              <a:rPr lang="es-ES" sz="1100">
                <a:latin typeface="Arial Narrow" pitchFamily="34" charset="0"/>
              </a:rPr>
              <a:t>11.c. Proporcionar apoyo a los países menos adelantados, incluso mediante la asistencia financiera y técnica, para que puedan construir</a:t>
            </a:r>
            <a:r>
              <a:rPr lang="es-ES" sz="1100"/>
              <a:t> </a:t>
            </a:r>
            <a:r>
              <a:rPr lang="es-ES" sz="1100">
                <a:latin typeface="Arial Narrow" pitchFamily="34" charset="0"/>
              </a:rPr>
              <a:t>edificios sostenibles y resilientes utilizando materiales locales</a:t>
            </a:r>
            <a:endParaRPr lang="en-GB" sz="1100">
              <a:latin typeface="Arial Narrow" pitchFamily="34" charset="0"/>
            </a:endParaRPr>
          </a:p>
          <a:p>
            <a:pPr marL="0" indent="0" algn="just">
              <a:buFontTx/>
              <a:buNone/>
            </a:pPr>
            <a:endParaRPr lang="en-GB" sz="1100">
              <a:latin typeface="Arial Narrow" pitchFamily="34" charset="0"/>
            </a:endParaRPr>
          </a:p>
        </p:txBody>
      </p:sp>
      <p:pic>
        <p:nvPicPr>
          <p:cNvPr id="65539" name="Picture 6" descr="Resultado de imagen de ODS 11"/>
          <p:cNvPicPr>
            <a:picLocks noChangeAspect="1" noChangeArrowheads="1"/>
          </p:cNvPicPr>
          <p:nvPr/>
        </p:nvPicPr>
        <p:blipFill>
          <a:blip r:embed="rId5" cstate="print"/>
          <a:srcRect/>
          <a:stretch>
            <a:fillRect/>
          </a:stretch>
        </p:blipFill>
        <p:spPr bwMode="auto">
          <a:xfrm>
            <a:off x="6983413" y="3789040"/>
            <a:ext cx="2052637" cy="2051050"/>
          </a:xfrm>
          <a:prstGeom prst="rect">
            <a:avLst/>
          </a:prstGeom>
          <a:noFill/>
          <a:ln w="9525">
            <a:noFill/>
            <a:miter lim="800000"/>
            <a:headEnd/>
            <a:tailEnd/>
          </a:ln>
        </p:spPr>
      </p:pic>
      <p:pic>
        <p:nvPicPr>
          <p:cNvPr id="5" name="Imagen 4" descr="C:\01. RUBEN\05. LOGOTIPOS\01. UNESCO Etxea\Alta resolución\Logo_UNESCO_Etxea_transp.gif"/>
          <p:cNvPicPr/>
          <p:nvPr/>
        </p:nvPicPr>
        <p:blipFill>
          <a:blip r:embed="rId6" cstate="print"/>
          <a:srcRect/>
          <a:stretch>
            <a:fillRect/>
          </a:stretch>
        </p:blipFill>
        <p:spPr bwMode="auto">
          <a:xfrm>
            <a:off x="7524328" y="6021287"/>
            <a:ext cx="1619672" cy="808967"/>
          </a:xfrm>
          <a:prstGeom prst="rect">
            <a:avLst/>
          </a:prstGeom>
          <a:noFill/>
          <a:ln w="9525">
            <a:noFill/>
            <a:miter lim="800000"/>
            <a:headEnd/>
            <a:tailEnd/>
          </a:ln>
        </p:spPr>
      </p:pic>
      <p:pic>
        <p:nvPicPr>
          <p:cNvPr id="6" name="Sonido grabad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cstate="print"/>
          <a:stretch>
            <a:fillRect/>
          </a:stretch>
        </p:blipFill>
        <p:spPr>
          <a:xfrm>
            <a:off x="4419600" y="3276600"/>
            <a:ext cx="304800" cy="304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3447" fill="hold"/>
                                        <p:tgtEl>
                                          <p:spTgt spid="6"/>
                                        </p:tgtEl>
                                      </p:cBhvr>
                                    </p:cmd>
                                  </p:childTnLst>
                                </p:cTn>
                              </p:par>
                            </p:childTnLst>
                          </p:cTn>
                        </p:par>
                      </p:childTnLst>
                    </p:cTn>
                  </p:par>
                </p:childTnLst>
              </p:cTn>
              <p:nextCondLst>
                <p:cond evt="onClick" delay="0">
                  <p:tgtEl>
                    <p:spTgt spid="6"/>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1 Título"/>
          <p:cNvSpPr>
            <a:spLocks noGrp="1"/>
          </p:cNvSpPr>
          <p:nvPr>
            <p:ph type="title"/>
          </p:nvPr>
        </p:nvSpPr>
        <p:spPr>
          <a:xfrm>
            <a:off x="179388" y="981075"/>
            <a:ext cx="2160587" cy="2808288"/>
          </a:xfrm>
        </p:spPr>
        <p:txBody>
          <a:bodyPr/>
          <a:lstStyle/>
          <a:p>
            <a:r>
              <a:rPr lang="es-ES_tradnl" sz="2000">
                <a:solidFill>
                  <a:srgbClr val="FFFFFF"/>
                </a:solidFill>
                <a:latin typeface="Arial Narrow" pitchFamily="34" charset="0"/>
              </a:rPr>
              <a:t>ODS 12. </a:t>
            </a:r>
            <a:br>
              <a:rPr lang="es-ES_tradnl" sz="2000">
                <a:solidFill>
                  <a:srgbClr val="FFFFFF"/>
                </a:solidFill>
                <a:latin typeface="Arial Narrow" pitchFamily="34" charset="0"/>
              </a:rPr>
            </a:br>
            <a:r>
              <a:rPr lang="es-ES_tradnl" sz="2000">
                <a:solidFill>
                  <a:srgbClr val="FFFFFF"/>
                </a:solidFill>
                <a:latin typeface="Arial Narrow" pitchFamily="34" charset="0"/>
              </a:rPr>
              <a:t>Garantizar modalidades de consumo y producción sostenibles </a:t>
            </a:r>
            <a:endParaRPr lang="en-GB" sz="2000">
              <a:solidFill>
                <a:srgbClr val="FFFFFF"/>
              </a:solidFill>
              <a:latin typeface="Arial Narrow" pitchFamily="34" charset="0"/>
            </a:endParaRPr>
          </a:p>
        </p:txBody>
      </p:sp>
      <p:sp>
        <p:nvSpPr>
          <p:cNvPr id="67586" name="3 Marcador de contenido"/>
          <p:cNvSpPr>
            <a:spLocks noGrp="1"/>
          </p:cNvSpPr>
          <p:nvPr>
            <p:ph sz="quarter" idx="4294967295"/>
          </p:nvPr>
        </p:nvSpPr>
        <p:spPr>
          <a:xfrm>
            <a:off x="2411413" y="0"/>
            <a:ext cx="6732587" cy="6858000"/>
          </a:xfrm>
        </p:spPr>
        <p:txBody>
          <a:bodyPr/>
          <a:lstStyle/>
          <a:p>
            <a:pPr marL="457200" indent="-457200" algn="just">
              <a:buFontTx/>
              <a:buNone/>
            </a:pPr>
            <a:r>
              <a:rPr lang="es-ES_tradnl" sz="1100">
                <a:latin typeface="Arial Narrow" pitchFamily="34" charset="0"/>
              </a:rPr>
              <a:t>12.1 Aplicar el marco decenal de programas sobre modalidades de </a:t>
            </a:r>
            <a:r>
              <a:rPr lang="es-ES_tradnl" sz="1800" b="1">
                <a:solidFill>
                  <a:srgbClr val="FF9900"/>
                </a:solidFill>
                <a:latin typeface="Arial Narrow" pitchFamily="34" charset="0"/>
              </a:rPr>
              <a:t>consumo y producción sostenibles</a:t>
            </a:r>
            <a:r>
              <a:rPr lang="es-ES_tradnl" sz="1100">
                <a:latin typeface="Arial Narrow" pitchFamily="34" charset="0"/>
              </a:rPr>
              <a:t>, con adopción de medidas por todos los países y bajo el liderazgo de los países desarrollados, teniendo en cuenta el desarrollo y las capacidades de los países en desarrollo</a:t>
            </a:r>
          </a:p>
          <a:p>
            <a:pPr marL="457200" indent="-457200" algn="just">
              <a:buFontTx/>
              <a:buNone/>
            </a:pPr>
            <a:r>
              <a:rPr lang="es-ES_tradnl" sz="1100">
                <a:latin typeface="Arial Narrow" pitchFamily="34" charset="0"/>
              </a:rPr>
              <a:t>12.2 Para 2030, lograr la ordenación sostenible y el </a:t>
            </a:r>
            <a:r>
              <a:rPr lang="es-ES_tradnl" sz="1800" b="1">
                <a:solidFill>
                  <a:srgbClr val="FF9900"/>
                </a:solidFill>
                <a:latin typeface="Arial Narrow" pitchFamily="34" charset="0"/>
              </a:rPr>
              <a:t>uso eficiente de los recursos</a:t>
            </a:r>
            <a:r>
              <a:rPr lang="es-ES_tradnl" sz="1100">
                <a:latin typeface="Arial Narrow" pitchFamily="34" charset="0"/>
              </a:rPr>
              <a:t> naturales</a:t>
            </a:r>
          </a:p>
          <a:p>
            <a:pPr marL="457200" indent="-457200" algn="just">
              <a:buFontTx/>
              <a:buNone/>
            </a:pPr>
            <a:r>
              <a:rPr lang="es-ES_tradnl" sz="1100">
                <a:latin typeface="Arial Narrow" pitchFamily="34" charset="0"/>
              </a:rPr>
              <a:t>12.3 Para 2030, reducir a la mitad el </a:t>
            </a:r>
            <a:r>
              <a:rPr lang="es-ES_tradnl" sz="1800" b="1">
                <a:solidFill>
                  <a:srgbClr val="FF9900"/>
                </a:solidFill>
                <a:latin typeface="Arial Narrow" pitchFamily="34" charset="0"/>
              </a:rPr>
              <a:t>desperdicio mundial de alimentos per capita</a:t>
            </a:r>
            <a:r>
              <a:rPr lang="es-ES_tradnl" sz="1100">
                <a:latin typeface="Arial Narrow" pitchFamily="34" charset="0"/>
              </a:rPr>
              <a:t> en la venta al por menor y a nivel de los consumidores y reducir las pérdidas de alimentos en las cadenas de producción y distribución, incluidas las pérdidas posteriores a las cosechas</a:t>
            </a:r>
          </a:p>
          <a:p>
            <a:pPr marL="457200" indent="-457200" algn="just">
              <a:buFontTx/>
              <a:buNone/>
            </a:pPr>
            <a:r>
              <a:rPr lang="es-ES_tradnl" sz="1100">
                <a:latin typeface="Arial Narrow" pitchFamily="34" charset="0"/>
              </a:rPr>
              <a:t>12.4 Para 2020, lograr la gestión ecológicamente racional de los </a:t>
            </a:r>
            <a:r>
              <a:rPr lang="es-ES_tradnl" sz="1800" b="1">
                <a:solidFill>
                  <a:srgbClr val="FF9900"/>
                </a:solidFill>
                <a:latin typeface="Arial Narrow" pitchFamily="34" charset="0"/>
              </a:rPr>
              <a:t>productos químicos</a:t>
            </a:r>
            <a:r>
              <a:rPr lang="es-ES_tradnl" sz="1100">
                <a:latin typeface="Arial Narrow" pitchFamily="34" charset="0"/>
              </a:rPr>
              <a:t> y de todos los desechos a lo largo de su ciclo de vida, de conformidad con los marcos internacionales convenidos, y reducir de manera significativa su liberación a la atmósfera, el agua y el suelo a fin de reducir al mínimo sus efectos adversos en la salud humana y el medio ambiente</a:t>
            </a:r>
          </a:p>
          <a:p>
            <a:pPr marL="457200" indent="-457200" algn="just">
              <a:buFontTx/>
              <a:buNone/>
            </a:pPr>
            <a:r>
              <a:rPr lang="es-ES_tradnl" sz="1100">
                <a:latin typeface="Arial Narrow" pitchFamily="34" charset="0"/>
              </a:rPr>
              <a:t>12.5 Para 2030, disminuir de manera sustancial la generación de </a:t>
            </a:r>
            <a:r>
              <a:rPr lang="es-ES_tradnl" sz="1800" b="1">
                <a:solidFill>
                  <a:srgbClr val="FF9900"/>
                </a:solidFill>
                <a:latin typeface="Arial Narrow" pitchFamily="34" charset="0"/>
              </a:rPr>
              <a:t>desechos</a:t>
            </a:r>
            <a:r>
              <a:rPr lang="es-ES_tradnl" sz="1100">
                <a:latin typeface="Arial Narrow" pitchFamily="34" charset="0"/>
              </a:rPr>
              <a:t> mediante políticas de prevención, reducción, reciclaje y reutilización</a:t>
            </a:r>
          </a:p>
          <a:p>
            <a:pPr marL="457200" indent="-457200" algn="just">
              <a:buFontTx/>
              <a:buNone/>
            </a:pPr>
            <a:r>
              <a:rPr lang="es-ES_tradnl" sz="1100">
                <a:latin typeface="Arial Narrow" pitchFamily="34" charset="0"/>
              </a:rPr>
              <a:t>12.6 Alentar a las empresas, en especial las grandes empresas y las empresas transnacionales, a que adopten </a:t>
            </a:r>
            <a:r>
              <a:rPr lang="es-ES_tradnl" sz="1800" b="1">
                <a:solidFill>
                  <a:srgbClr val="FF9900"/>
                </a:solidFill>
                <a:latin typeface="Arial Narrow" pitchFamily="34" charset="0"/>
              </a:rPr>
              <a:t>prácticas sostenibles</a:t>
            </a:r>
            <a:r>
              <a:rPr lang="es-ES_tradnl" sz="1100">
                <a:latin typeface="Arial Narrow" pitchFamily="34" charset="0"/>
              </a:rPr>
              <a:t> e incorporen </a:t>
            </a:r>
            <a:r>
              <a:rPr lang="es-ES_tradnl" sz="1800" b="1">
                <a:solidFill>
                  <a:srgbClr val="FF9900"/>
                </a:solidFill>
                <a:latin typeface="Arial Narrow" pitchFamily="34" charset="0"/>
              </a:rPr>
              <a:t>información </a:t>
            </a:r>
            <a:r>
              <a:rPr lang="es-ES_tradnl" sz="1100">
                <a:latin typeface="Arial Narrow" pitchFamily="34" charset="0"/>
              </a:rPr>
              <a:t>sobre sostenibilidad en su ciclo de presentación de informes</a:t>
            </a:r>
          </a:p>
          <a:p>
            <a:pPr marL="457200" indent="-457200" algn="just">
              <a:buFontTx/>
              <a:buNone/>
            </a:pPr>
            <a:r>
              <a:rPr lang="es-ES_tradnl" sz="1100">
                <a:latin typeface="Arial Narrow" pitchFamily="34" charset="0"/>
              </a:rPr>
              <a:t>12.7 Promover prácticas de </a:t>
            </a:r>
            <a:r>
              <a:rPr lang="es-ES_tradnl" sz="1800" b="1">
                <a:solidFill>
                  <a:srgbClr val="FF9900"/>
                </a:solidFill>
                <a:latin typeface="Arial Narrow" pitchFamily="34" charset="0"/>
              </a:rPr>
              <a:t>contratación pública</a:t>
            </a:r>
            <a:r>
              <a:rPr lang="es-ES_tradnl" sz="1100">
                <a:latin typeface="Arial Narrow" pitchFamily="34" charset="0"/>
              </a:rPr>
              <a:t> que sean sostenibles, de conformidad con las políticas y prioridades nacionales</a:t>
            </a:r>
          </a:p>
          <a:p>
            <a:pPr marL="457200" indent="-457200" algn="just">
              <a:buFontTx/>
              <a:buNone/>
            </a:pPr>
            <a:r>
              <a:rPr lang="es-ES_tradnl" sz="1100">
                <a:latin typeface="Arial Narrow" pitchFamily="34" charset="0"/>
              </a:rPr>
              <a:t>12.8 Para 2030, velar por que las personas de todo el mundo dispongan de información pertinente sobre el desarrollo sostenible y los </a:t>
            </a:r>
            <a:r>
              <a:rPr lang="es-ES_tradnl" sz="1800" b="1">
                <a:solidFill>
                  <a:srgbClr val="FF9900"/>
                </a:solidFill>
                <a:latin typeface="Arial Narrow" pitchFamily="34" charset="0"/>
              </a:rPr>
              <a:t>estilos de vida en armonía con la naturaleza </a:t>
            </a:r>
            <a:r>
              <a:rPr lang="es-ES_tradnl" sz="1100">
                <a:latin typeface="Arial Narrow" pitchFamily="34" charset="0"/>
              </a:rPr>
              <a:t>y se les sensibilice al respecto</a:t>
            </a:r>
          </a:p>
          <a:p>
            <a:pPr marL="457200" indent="-457200" algn="just">
              <a:buFontTx/>
              <a:buNone/>
            </a:pPr>
            <a:r>
              <a:rPr lang="es-ES" sz="1300">
                <a:latin typeface="Arial Narrow" pitchFamily="34" charset="0"/>
              </a:rPr>
              <a:t>12.a. Apoyar a los </a:t>
            </a:r>
            <a:r>
              <a:rPr lang="es-ES" sz="1800" b="1">
                <a:solidFill>
                  <a:srgbClr val="FF9900"/>
                </a:solidFill>
                <a:latin typeface="Arial Narrow" pitchFamily="34" charset="0"/>
              </a:rPr>
              <a:t>países en desarrollo</a:t>
            </a:r>
            <a:r>
              <a:rPr lang="es-ES" sz="1300">
                <a:latin typeface="Arial Narrow" pitchFamily="34" charset="0"/>
              </a:rPr>
              <a:t> en el </a:t>
            </a:r>
            <a:r>
              <a:rPr lang="es-ES" sz="1800" b="1">
                <a:solidFill>
                  <a:srgbClr val="FF9900"/>
                </a:solidFill>
                <a:latin typeface="Arial Narrow" pitchFamily="34" charset="0"/>
              </a:rPr>
              <a:t>fortalecimiento </a:t>
            </a:r>
            <a:r>
              <a:rPr lang="es-ES" sz="1300">
                <a:latin typeface="Arial Narrow" pitchFamily="34" charset="0"/>
              </a:rPr>
              <a:t>de su capacidad científica y tecnológica a fin de avanzar hacia modalidades de consumo y producción más sostenibles</a:t>
            </a:r>
          </a:p>
          <a:p>
            <a:pPr marL="457200" indent="-457200" algn="just">
              <a:buFontTx/>
              <a:buNone/>
            </a:pPr>
            <a:r>
              <a:rPr lang="es-ES" sz="1100">
                <a:latin typeface="Arial Narrow" pitchFamily="34" charset="0"/>
              </a:rPr>
              <a:t>12.b. Elaborar y aplicar instrumentos que permitan seguir de cerca los efectos en el desarrollo sostenible con miras a lograr un </a:t>
            </a:r>
            <a:r>
              <a:rPr lang="es-ES" sz="1800" b="1">
                <a:solidFill>
                  <a:srgbClr val="FF9900"/>
                </a:solidFill>
                <a:latin typeface="Arial Narrow" pitchFamily="34" charset="0"/>
              </a:rPr>
              <a:t>turismo sostenible</a:t>
            </a:r>
            <a:r>
              <a:rPr lang="es-ES" sz="1100">
                <a:latin typeface="Arial Narrow" pitchFamily="34" charset="0"/>
              </a:rPr>
              <a:t> que cree puestos de trabajo y promueva la cultura y los productos locales</a:t>
            </a:r>
          </a:p>
          <a:p>
            <a:pPr marL="457200" indent="-457200" algn="just">
              <a:buFontTx/>
              <a:buNone/>
            </a:pPr>
            <a:r>
              <a:rPr lang="es-ES" sz="1100">
                <a:latin typeface="Arial Narrow" pitchFamily="34" charset="0"/>
              </a:rPr>
              <a:t>12.c.Racionalizar los subsidios ineficientes a los combustibles fósiles que alientan el consumo antieconómico mediante la eliminación de las distorsiones del mercado, de acuerdo con las circunstancias nacionales, incluso mediante la reestructuración de los sistemas tributarios y la eliminación gradual de los subsidios perjudiciales, cuando existan, para que se ponga de manifiesto su impacto ambiental, teniendo plenamente en cuenta las necesidades y condiciones particulares de los países en desarrollo y reduciendo al mínimo los posibles efectos adversos en su desarrollo, de manera que se proteja a los pobres y las comunidades afectadas</a:t>
            </a:r>
            <a:endParaRPr lang="en-GB" sz="1100">
              <a:latin typeface="Arial Narrow" pitchFamily="34" charset="0"/>
            </a:endParaRPr>
          </a:p>
          <a:p>
            <a:pPr marL="457200" indent="-457200" algn="just">
              <a:buFontTx/>
              <a:buNone/>
            </a:pPr>
            <a:endParaRPr lang="en-GB" sz="1100">
              <a:latin typeface="Arial Narrow" pitchFamily="34" charset="0"/>
            </a:endParaRPr>
          </a:p>
        </p:txBody>
      </p:sp>
      <p:pic>
        <p:nvPicPr>
          <p:cNvPr id="67587" name="Picture 10" descr="Resultado de imagen de ODS 12"/>
          <p:cNvPicPr>
            <a:picLocks noChangeAspect="1" noChangeArrowheads="1"/>
          </p:cNvPicPr>
          <p:nvPr/>
        </p:nvPicPr>
        <p:blipFill>
          <a:blip r:embed="rId5" cstate="print"/>
          <a:srcRect/>
          <a:stretch>
            <a:fillRect/>
          </a:stretch>
        </p:blipFill>
        <p:spPr bwMode="auto">
          <a:xfrm>
            <a:off x="250825" y="3789040"/>
            <a:ext cx="2052638" cy="2052637"/>
          </a:xfrm>
          <a:prstGeom prst="rect">
            <a:avLst/>
          </a:prstGeom>
          <a:noFill/>
          <a:ln w="9525">
            <a:noFill/>
            <a:miter lim="800000"/>
            <a:headEnd/>
            <a:tailEnd/>
          </a:ln>
        </p:spPr>
      </p:pic>
      <p:pic>
        <p:nvPicPr>
          <p:cNvPr id="5" name="Imagen 4" descr="C:\01. RUBEN\05. LOGOTIPOS\01. UNESCO Etxea\Alta resolución\Logo_UNESCO_Etxea_transp.gif"/>
          <p:cNvPicPr/>
          <p:nvPr/>
        </p:nvPicPr>
        <p:blipFill>
          <a:blip r:embed="rId6" cstate="print"/>
          <a:srcRect/>
          <a:stretch>
            <a:fillRect/>
          </a:stretch>
        </p:blipFill>
        <p:spPr bwMode="auto">
          <a:xfrm>
            <a:off x="0" y="6049033"/>
            <a:ext cx="1619672" cy="808967"/>
          </a:xfrm>
          <a:prstGeom prst="rect">
            <a:avLst/>
          </a:prstGeom>
          <a:noFill/>
          <a:ln w="9525">
            <a:noFill/>
            <a:miter lim="800000"/>
            <a:headEnd/>
            <a:tailEnd/>
          </a:ln>
        </p:spPr>
      </p:pic>
      <p:pic>
        <p:nvPicPr>
          <p:cNvPr id="6" name="Sonido grabad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cstate="print"/>
          <a:stretch>
            <a:fillRect/>
          </a:stretch>
        </p:blipFill>
        <p:spPr>
          <a:xfrm>
            <a:off x="4419600" y="3276600"/>
            <a:ext cx="304800" cy="304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4787" fill="hold"/>
                                        <p:tgtEl>
                                          <p:spTgt spid="6"/>
                                        </p:tgtEl>
                                      </p:cBhvr>
                                    </p:cmd>
                                  </p:childTnLst>
                                </p:cTn>
                              </p:par>
                            </p:childTnLst>
                          </p:cTn>
                        </p:par>
                      </p:childTnLst>
                    </p:cTn>
                  </p:par>
                </p:childTnLst>
              </p:cTn>
              <p:nextCondLst>
                <p:cond evt="onClick" delay="0">
                  <p:tgtEl>
                    <p:spTgt spid="6"/>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1 Título"/>
          <p:cNvSpPr>
            <a:spLocks noGrp="1"/>
          </p:cNvSpPr>
          <p:nvPr>
            <p:ph type="title"/>
          </p:nvPr>
        </p:nvSpPr>
        <p:spPr>
          <a:xfrm>
            <a:off x="6588125" y="2924175"/>
            <a:ext cx="2252663" cy="2039938"/>
          </a:xfrm>
        </p:spPr>
        <p:txBody>
          <a:bodyPr/>
          <a:lstStyle/>
          <a:p>
            <a:r>
              <a:rPr lang="es-ES_tradnl" sz="2000">
                <a:solidFill>
                  <a:srgbClr val="FFFFFF"/>
                </a:solidFill>
                <a:latin typeface="Arial Narrow" pitchFamily="34" charset="0"/>
              </a:rPr>
              <a:t>ODS 13. </a:t>
            </a:r>
            <a:br>
              <a:rPr lang="es-ES_tradnl" sz="2000">
                <a:solidFill>
                  <a:srgbClr val="FFFFFF"/>
                </a:solidFill>
                <a:latin typeface="Arial Narrow" pitchFamily="34" charset="0"/>
              </a:rPr>
            </a:br>
            <a:r>
              <a:rPr lang="es-ES_tradnl" sz="2000">
                <a:solidFill>
                  <a:srgbClr val="FFFFFF"/>
                </a:solidFill>
                <a:latin typeface="Arial Narrow" pitchFamily="34" charset="0"/>
              </a:rPr>
              <a:t>Adoptar medidas urgentes para combatir el cambio climático y sus efectos</a:t>
            </a:r>
            <a:r>
              <a:rPr lang="es-ES_tradnl" sz="2000" baseline="30000">
                <a:solidFill>
                  <a:srgbClr val="FFFFFF"/>
                </a:solidFill>
                <a:latin typeface="Arial Narrow" pitchFamily="34" charset="0"/>
              </a:rPr>
              <a:t>*</a:t>
            </a:r>
            <a:endParaRPr lang="en-GB" sz="2000">
              <a:solidFill>
                <a:srgbClr val="FFFFFF"/>
              </a:solidFill>
              <a:latin typeface="Arial Narrow" pitchFamily="34" charset="0"/>
            </a:endParaRPr>
          </a:p>
        </p:txBody>
      </p:sp>
      <p:sp>
        <p:nvSpPr>
          <p:cNvPr id="69634" name="2 Marcador de contenido"/>
          <p:cNvSpPr>
            <a:spLocks noGrp="1"/>
          </p:cNvSpPr>
          <p:nvPr>
            <p:ph sz="quarter" idx="4294967295"/>
          </p:nvPr>
        </p:nvSpPr>
        <p:spPr>
          <a:xfrm>
            <a:off x="0" y="0"/>
            <a:ext cx="6372225" cy="5805488"/>
          </a:xfrm>
        </p:spPr>
        <p:txBody>
          <a:bodyPr/>
          <a:lstStyle/>
          <a:p>
            <a:pPr marL="0" indent="0" algn="just">
              <a:buFontTx/>
              <a:buNone/>
            </a:pPr>
            <a:r>
              <a:rPr lang="es-ES_tradnl" sz="1400">
                <a:latin typeface="Arial Narrow" pitchFamily="34" charset="0"/>
              </a:rPr>
              <a:t>13.1 </a:t>
            </a:r>
            <a:r>
              <a:rPr lang="es-ES_tradnl" sz="2000" b="1">
                <a:solidFill>
                  <a:srgbClr val="92D050"/>
                </a:solidFill>
                <a:latin typeface="Arial Narrow" pitchFamily="34" charset="0"/>
              </a:rPr>
              <a:t>Fortalecer la resiliencia y la capacidad de adaptación</a:t>
            </a:r>
            <a:r>
              <a:rPr lang="es-ES_tradnl" sz="1400">
                <a:solidFill>
                  <a:srgbClr val="92D050"/>
                </a:solidFill>
                <a:latin typeface="Arial Narrow" pitchFamily="34" charset="0"/>
              </a:rPr>
              <a:t> </a:t>
            </a:r>
            <a:r>
              <a:rPr lang="es-ES_tradnl" sz="1400">
                <a:latin typeface="Arial Narrow" pitchFamily="34" charset="0"/>
              </a:rPr>
              <a:t>a los riesgos relacionados con el clima y los desastres naturales en todos los países</a:t>
            </a:r>
          </a:p>
          <a:p>
            <a:pPr marL="0" indent="0" algn="just">
              <a:buFontTx/>
              <a:buNone/>
            </a:pPr>
            <a:endParaRPr lang="en-GB" sz="1400">
              <a:latin typeface="Arial Narrow" pitchFamily="34" charset="0"/>
            </a:endParaRPr>
          </a:p>
          <a:p>
            <a:pPr marL="0" indent="0" algn="just">
              <a:buFontTx/>
              <a:buNone/>
            </a:pPr>
            <a:r>
              <a:rPr lang="es-ES_tradnl" sz="1400">
                <a:latin typeface="Arial Narrow" pitchFamily="34" charset="0"/>
              </a:rPr>
              <a:t>13.2 </a:t>
            </a:r>
            <a:r>
              <a:rPr lang="es-ES_tradnl" sz="2000" b="1">
                <a:solidFill>
                  <a:srgbClr val="92D050"/>
                </a:solidFill>
                <a:latin typeface="Arial Narrow" pitchFamily="34" charset="0"/>
              </a:rPr>
              <a:t>Incorporar medidas</a:t>
            </a:r>
            <a:r>
              <a:rPr lang="es-ES_tradnl" sz="1400">
                <a:solidFill>
                  <a:srgbClr val="92D050"/>
                </a:solidFill>
                <a:latin typeface="Arial Narrow" pitchFamily="34" charset="0"/>
              </a:rPr>
              <a:t> </a:t>
            </a:r>
            <a:r>
              <a:rPr lang="es-ES_tradnl" sz="1400">
                <a:latin typeface="Arial Narrow" pitchFamily="34" charset="0"/>
              </a:rPr>
              <a:t>relativas al cambio climático en las políticas, estrategias y planes nacionales</a:t>
            </a:r>
          </a:p>
          <a:p>
            <a:pPr marL="0" indent="0" algn="just">
              <a:buFontTx/>
              <a:buNone/>
            </a:pPr>
            <a:endParaRPr lang="en-GB" sz="1400">
              <a:latin typeface="Arial Narrow" pitchFamily="34" charset="0"/>
            </a:endParaRPr>
          </a:p>
          <a:p>
            <a:pPr marL="0" indent="0" algn="just">
              <a:buFontTx/>
              <a:buNone/>
            </a:pPr>
            <a:r>
              <a:rPr lang="es-ES_tradnl" sz="1400">
                <a:latin typeface="Arial Narrow" pitchFamily="34" charset="0"/>
              </a:rPr>
              <a:t>13.3 Mejorar la </a:t>
            </a:r>
            <a:r>
              <a:rPr lang="es-ES_tradnl" sz="2000" b="1">
                <a:solidFill>
                  <a:srgbClr val="92D050"/>
                </a:solidFill>
                <a:latin typeface="Arial Narrow" pitchFamily="34" charset="0"/>
              </a:rPr>
              <a:t>educación, la sensibilización</a:t>
            </a:r>
            <a:r>
              <a:rPr lang="es-ES_tradnl" sz="1400">
                <a:solidFill>
                  <a:srgbClr val="92D050"/>
                </a:solidFill>
                <a:latin typeface="Arial Narrow" pitchFamily="34" charset="0"/>
              </a:rPr>
              <a:t> </a:t>
            </a:r>
            <a:r>
              <a:rPr lang="es-ES_tradnl" sz="1400">
                <a:latin typeface="Arial Narrow" pitchFamily="34" charset="0"/>
              </a:rPr>
              <a:t>y la capacidad humana e institucional en relación con la mitigación del cambio climático, la adaptación a él, la reducción de sus efectos y la alerta temprana</a:t>
            </a:r>
            <a:endParaRPr lang="en-GB" sz="1400">
              <a:latin typeface="Arial Narrow" pitchFamily="34" charset="0"/>
            </a:endParaRPr>
          </a:p>
          <a:p>
            <a:pPr marL="0" indent="0" algn="just">
              <a:buFontTx/>
              <a:buNone/>
            </a:pPr>
            <a:endParaRPr lang="en-GB" sz="1400">
              <a:latin typeface="Verdana" pitchFamily="34" charset="0"/>
            </a:endParaRPr>
          </a:p>
          <a:p>
            <a:pPr marL="0" indent="0" algn="just">
              <a:buFontTx/>
              <a:buNone/>
            </a:pPr>
            <a:r>
              <a:rPr lang="es-ES" sz="1400">
                <a:latin typeface="Arial Narrow" pitchFamily="34" charset="0"/>
              </a:rPr>
              <a:t>13.a. Poner en práctica el </a:t>
            </a:r>
            <a:r>
              <a:rPr lang="es-ES" sz="2000" b="1">
                <a:solidFill>
                  <a:srgbClr val="92D050"/>
                </a:solidFill>
                <a:latin typeface="Arial Narrow" pitchFamily="34" charset="0"/>
              </a:rPr>
              <a:t>compromiso </a:t>
            </a:r>
            <a:r>
              <a:rPr lang="es-ES" sz="1400">
                <a:latin typeface="Arial Narrow" pitchFamily="34" charset="0"/>
              </a:rPr>
              <a:t>contraído por los países desarrollados que son parte en la </a:t>
            </a:r>
            <a:r>
              <a:rPr lang="es-ES" sz="2000" b="1">
                <a:solidFill>
                  <a:srgbClr val="92D050"/>
                </a:solidFill>
                <a:latin typeface="Arial Narrow" pitchFamily="34" charset="0"/>
              </a:rPr>
              <a:t>Convención Marco de las Naciones Unidas sobre el Cambio Climático</a:t>
            </a:r>
            <a:r>
              <a:rPr lang="es-ES" sz="1400">
                <a:latin typeface="Arial Narrow" pitchFamily="34" charset="0"/>
              </a:rPr>
              <a:t> con el objetivo de movilizar conjuntamente 100 000 millones de dólares anuales para el año 2020, procedentes de todas las fuentes, a fin de atender a las necesidades de los países en desarrollo, en el contexto de una labor significativa de mitigación y de una aplicación transparente, y poner en pleno funcionamiento el Fondo Verde para el Clima capitalizándolo lo antes posible</a:t>
            </a:r>
          </a:p>
          <a:p>
            <a:pPr marL="0" indent="0" algn="just">
              <a:buFontTx/>
              <a:buNone/>
            </a:pPr>
            <a:endParaRPr lang="es-ES" sz="1400">
              <a:latin typeface="Arial Narrow" pitchFamily="34" charset="0"/>
            </a:endParaRPr>
          </a:p>
          <a:p>
            <a:pPr marL="0" indent="0" algn="just">
              <a:buFontTx/>
              <a:buNone/>
            </a:pPr>
            <a:r>
              <a:rPr lang="es-ES" sz="1400">
                <a:latin typeface="Arial Narrow" pitchFamily="34" charset="0"/>
              </a:rPr>
              <a:t>13.b. Promover mecanismos para </a:t>
            </a:r>
            <a:r>
              <a:rPr lang="es-ES" sz="2000" b="1">
                <a:solidFill>
                  <a:srgbClr val="92D050"/>
                </a:solidFill>
                <a:latin typeface="Arial Narrow" pitchFamily="34" charset="0"/>
              </a:rPr>
              <a:t>aumentar la capacidad de planificación y gestión eficaces</a:t>
            </a:r>
            <a:r>
              <a:rPr lang="es-ES" sz="1400">
                <a:latin typeface="Arial Narrow" pitchFamily="34" charset="0"/>
              </a:rPr>
              <a:t> en relación con el cambio climático en los países menos adelantados y los pequeños Estados insulares en desarrollo, centrándose en particular en las mujeres, los jóvenes y las comunidades locales y marginadas</a:t>
            </a:r>
            <a:endParaRPr lang="en-GB" sz="1400">
              <a:latin typeface="Arial Narrow" pitchFamily="34" charset="0"/>
            </a:endParaRPr>
          </a:p>
        </p:txBody>
      </p:sp>
      <p:sp>
        <p:nvSpPr>
          <p:cNvPr id="69635" name="4 CuadroTexto"/>
          <p:cNvSpPr txBox="1">
            <a:spLocks noChangeArrowheads="1"/>
          </p:cNvSpPr>
          <p:nvPr/>
        </p:nvSpPr>
        <p:spPr bwMode="auto">
          <a:xfrm>
            <a:off x="107504" y="6341677"/>
            <a:ext cx="7921625" cy="523220"/>
          </a:xfrm>
          <a:prstGeom prst="rect">
            <a:avLst/>
          </a:prstGeom>
          <a:noFill/>
          <a:ln w="9525">
            <a:noFill/>
            <a:miter lim="800000"/>
            <a:headEnd/>
            <a:tailEnd/>
          </a:ln>
        </p:spPr>
        <p:txBody>
          <a:bodyPr>
            <a:spAutoFit/>
          </a:bodyPr>
          <a:lstStyle/>
          <a:p>
            <a:pPr marL="285750" indent="-285750">
              <a:buFontTx/>
              <a:buChar char="•"/>
            </a:pPr>
            <a:r>
              <a:rPr lang="es-ES" dirty="0">
                <a:latin typeface="Arial Narrow" pitchFamily="34" charset="0"/>
              </a:rPr>
              <a:t>Reconociendo que la Convención Marco de las Naciones Unidas sobre el Cambio Climático es el principal          foro intergubernamental internacional para negociar la respuesta mundial al cambio climático.</a:t>
            </a:r>
            <a:endParaRPr lang="en-GB" dirty="0">
              <a:latin typeface="Arial Narrow" pitchFamily="34" charset="0"/>
            </a:endParaRPr>
          </a:p>
        </p:txBody>
      </p:sp>
      <p:pic>
        <p:nvPicPr>
          <p:cNvPr id="69636" name="Picture 7" descr="Resultado de imagen de ODS 13"/>
          <p:cNvPicPr>
            <a:picLocks noChangeAspect="1" noChangeArrowheads="1"/>
          </p:cNvPicPr>
          <p:nvPr/>
        </p:nvPicPr>
        <p:blipFill>
          <a:blip r:embed="rId5" cstate="print"/>
          <a:srcRect/>
          <a:stretch>
            <a:fillRect/>
          </a:stretch>
        </p:blipFill>
        <p:spPr bwMode="auto">
          <a:xfrm>
            <a:off x="6732588" y="404813"/>
            <a:ext cx="2051050" cy="2052637"/>
          </a:xfrm>
          <a:prstGeom prst="rect">
            <a:avLst/>
          </a:prstGeom>
          <a:noFill/>
          <a:ln w="9525">
            <a:noFill/>
            <a:miter lim="800000"/>
            <a:headEnd/>
            <a:tailEnd/>
          </a:ln>
        </p:spPr>
      </p:pic>
      <p:pic>
        <p:nvPicPr>
          <p:cNvPr id="6" name="Imagen 5" descr="C:\01. RUBEN\05. LOGOTIPOS\01. UNESCO Etxea\Alta resolución\Logo_UNESCO_Etxea_transp.gif"/>
          <p:cNvPicPr/>
          <p:nvPr/>
        </p:nvPicPr>
        <p:blipFill>
          <a:blip r:embed="rId6" cstate="print"/>
          <a:srcRect/>
          <a:stretch>
            <a:fillRect/>
          </a:stretch>
        </p:blipFill>
        <p:spPr bwMode="auto">
          <a:xfrm>
            <a:off x="7524328" y="6021287"/>
            <a:ext cx="1619672" cy="808967"/>
          </a:xfrm>
          <a:prstGeom prst="rect">
            <a:avLst/>
          </a:prstGeom>
          <a:noFill/>
          <a:ln w="9525">
            <a:noFill/>
            <a:miter lim="800000"/>
            <a:headEnd/>
            <a:tailEnd/>
          </a:ln>
        </p:spPr>
      </p:pic>
      <p:pic>
        <p:nvPicPr>
          <p:cNvPr id="7" name="Sonido grabad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cstate="print"/>
          <a:stretch>
            <a:fillRect/>
          </a:stretch>
        </p:blipFill>
        <p:spPr>
          <a:xfrm>
            <a:off x="4419600" y="3276600"/>
            <a:ext cx="304800" cy="304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5997" fill="hold"/>
                                        <p:tgtEl>
                                          <p:spTgt spid="7"/>
                                        </p:tgtEl>
                                      </p:cBhvr>
                                    </p:cmd>
                                  </p:childTnLst>
                                </p:cTn>
                              </p:par>
                            </p:childTnLst>
                          </p:cTn>
                        </p:par>
                      </p:childTnLst>
                    </p:cTn>
                  </p:par>
                </p:childTnLst>
              </p:cTn>
              <p:nextCondLst>
                <p:cond evt="onClick" delay="0">
                  <p:tgtEl>
                    <p:spTgt spid="7"/>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1 Título"/>
          <p:cNvSpPr>
            <a:spLocks noGrp="1"/>
          </p:cNvSpPr>
          <p:nvPr>
            <p:ph type="title"/>
          </p:nvPr>
        </p:nvSpPr>
        <p:spPr>
          <a:xfrm>
            <a:off x="0" y="692150"/>
            <a:ext cx="2120900" cy="2665413"/>
          </a:xfrm>
        </p:spPr>
        <p:txBody>
          <a:bodyPr/>
          <a:lstStyle/>
          <a:p>
            <a:r>
              <a:rPr lang="es-PA" sz="2000">
                <a:solidFill>
                  <a:srgbClr val="FFFFFF"/>
                </a:solidFill>
                <a:latin typeface="Arial Narrow" pitchFamily="34" charset="0"/>
              </a:rPr>
              <a:t>ODS 14. </a:t>
            </a:r>
            <a:br>
              <a:rPr lang="es-PA" sz="2000">
                <a:solidFill>
                  <a:srgbClr val="FFFFFF"/>
                </a:solidFill>
                <a:latin typeface="Arial Narrow" pitchFamily="34" charset="0"/>
              </a:rPr>
            </a:br>
            <a:r>
              <a:rPr lang="es-PA" sz="2000">
                <a:solidFill>
                  <a:srgbClr val="FFFFFF"/>
                </a:solidFill>
                <a:latin typeface="Arial Narrow" pitchFamily="34" charset="0"/>
              </a:rPr>
              <a:t>Conservar y utilizar en forma sostenible los océanos, los mares y los recursos marinos para el desarrollo sostenible </a:t>
            </a:r>
            <a:endParaRPr lang="en-GB" sz="2000">
              <a:solidFill>
                <a:srgbClr val="FFFFFF"/>
              </a:solidFill>
              <a:latin typeface="Arial Narrow" pitchFamily="34" charset="0"/>
            </a:endParaRPr>
          </a:p>
        </p:txBody>
      </p:sp>
      <p:sp>
        <p:nvSpPr>
          <p:cNvPr id="71682" name="3 Marcador de contenido"/>
          <p:cNvSpPr>
            <a:spLocks noGrp="1"/>
          </p:cNvSpPr>
          <p:nvPr>
            <p:ph sz="quarter" idx="4294967295"/>
          </p:nvPr>
        </p:nvSpPr>
        <p:spPr>
          <a:xfrm>
            <a:off x="2195513" y="0"/>
            <a:ext cx="6948487" cy="6669088"/>
          </a:xfrm>
        </p:spPr>
        <p:txBody>
          <a:bodyPr/>
          <a:lstStyle/>
          <a:p>
            <a:pPr marL="0" indent="0" algn="just">
              <a:buFontTx/>
              <a:buNone/>
            </a:pPr>
            <a:r>
              <a:rPr lang="es-ES_tradnl" sz="1100">
                <a:latin typeface="Arial Narrow" pitchFamily="34" charset="0"/>
              </a:rPr>
              <a:t>14.1 Para 2025, prevenir y reducir de manera significativa la </a:t>
            </a:r>
            <a:r>
              <a:rPr lang="es-ES_tradnl" sz="2000" b="1">
                <a:latin typeface="Arial Narrow" pitchFamily="34" charset="0"/>
              </a:rPr>
              <a:t>contaminación marina</a:t>
            </a:r>
            <a:r>
              <a:rPr lang="es-ES_tradnl" sz="1100">
                <a:latin typeface="Arial Narrow" pitchFamily="34" charset="0"/>
              </a:rPr>
              <a:t> de todo tipo, en particular la contaminación producida por actividades realizadas en tierra firme, incluidos los detritos marinos y la contaminación por nutrientes </a:t>
            </a:r>
          </a:p>
          <a:p>
            <a:pPr marL="0" indent="0" algn="just">
              <a:buFontTx/>
              <a:buNone/>
            </a:pPr>
            <a:r>
              <a:rPr lang="es-ES_tradnl" sz="1100">
                <a:latin typeface="Arial Narrow" pitchFamily="34" charset="0"/>
              </a:rPr>
              <a:t>14.2 Para 2020, </a:t>
            </a:r>
            <a:r>
              <a:rPr lang="es-ES_tradnl" sz="2000" b="1">
                <a:latin typeface="Arial Narrow" pitchFamily="34" charset="0"/>
              </a:rPr>
              <a:t>gestionar y proteger de manera sostenible</a:t>
            </a:r>
            <a:r>
              <a:rPr lang="es-ES_tradnl" sz="1100">
                <a:latin typeface="Arial Narrow" pitchFamily="34" charset="0"/>
              </a:rPr>
              <a:t> los ecosistemas marinos y costeros con miras a evitar efectos nocivos importantes, incluso mediante el fortalecimiento de su resiliencia, y adoptar medidas para su restablecimiento a objeto de mantener océanos sanos y productivos </a:t>
            </a:r>
            <a:endParaRPr lang="en-GB" sz="1100">
              <a:latin typeface="Arial Narrow" pitchFamily="34" charset="0"/>
            </a:endParaRPr>
          </a:p>
          <a:p>
            <a:pPr marL="0" indent="0" algn="just">
              <a:buFontTx/>
              <a:buNone/>
            </a:pPr>
            <a:r>
              <a:rPr lang="es-ES_tradnl" sz="1100">
                <a:latin typeface="Arial Narrow" pitchFamily="34" charset="0"/>
              </a:rPr>
              <a:t>14.3 Reducir al mínimo los efectos de la </a:t>
            </a:r>
            <a:r>
              <a:rPr lang="es-ES_tradnl" sz="2000" b="1">
                <a:latin typeface="Arial Narrow" pitchFamily="34" charset="0"/>
              </a:rPr>
              <a:t>acidificación de los océanos</a:t>
            </a:r>
            <a:r>
              <a:rPr lang="es-ES_tradnl" sz="1100">
                <a:latin typeface="Arial Narrow" pitchFamily="34" charset="0"/>
              </a:rPr>
              <a:t> y hacerles frente, incluso mediante la intensificación de la cooperación científica a todos los niveles</a:t>
            </a:r>
            <a:endParaRPr lang="en-GB" sz="1100">
              <a:latin typeface="Arial Narrow" pitchFamily="34" charset="0"/>
            </a:endParaRPr>
          </a:p>
          <a:p>
            <a:pPr marL="0" indent="0" algn="just">
              <a:buFontTx/>
              <a:buNone/>
            </a:pPr>
            <a:r>
              <a:rPr lang="es-ES_tradnl" sz="1100">
                <a:latin typeface="Arial Narrow" pitchFamily="34" charset="0"/>
              </a:rPr>
              <a:t>14.4 Para 2020, reglamentar eficazmente la </a:t>
            </a:r>
            <a:r>
              <a:rPr lang="es-ES_tradnl" sz="2000" b="1">
                <a:latin typeface="Arial Narrow" pitchFamily="34" charset="0"/>
              </a:rPr>
              <a:t>explotación pesquera</a:t>
            </a:r>
            <a:r>
              <a:rPr lang="es-ES_tradnl" sz="1100">
                <a:latin typeface="Arial Narrow" pitchFamily="34" charset="0"/>
              </a:rPr>
              <a:t> y poner fin a la pesca excesiva, la pesca ilegal, la pesca no declarada y no reglamentada y las prácticas de pesca destructivas, y poner en ejecución planes de ordenación con fundamento científico a fin de restablecer las poblaciones de peces en el plazo más breve posible, por lo menos a niveles que puedan producir el máximo rendimiento sostenible de acuerdo con sus características biológicas </a:t>
            </a:r>
          </a:p>
          <a:p>
            <a:pPr marL="0" indent="0" algn="just">
              <a:buFontTx/>
              <a:buNone/>
            </a:pPr>
            <a:r>
              <a:rPr lang="es-ES_tradnl" sz="1100">
                <a:latin typeface="Arial Narrow" pitchFamily="34" charset="0"/>
              </a:rPr>
              <a:t>14.5 Para 2020, </a:t>
            </a:r>
            <a:r>
              <a:rPr lang="es-ES_tradnl" sz="2000" b="1">
                <a:latin typeface="Arial Narrow" pitchFamily="34" charset="0"/>
              </a:rPr>
              <a:t>conservar</a:t>
            </a:r>
            <a:r>
              <a:rPr lang="es-ES_tradnl" sz="1100">
                <a:latin typeface="Arial Narrow" pitchFamily="34" charset="0"/>
              </a:rPr>
              <a:t> por lo menos el 10% de las zonas costeras y marinas, de conformidad con las leyes nacionales y el derecho internacional y sobre la base de la mejor información científica disponible </a:t>
            </a:r>
          </a:p>
          <a:p>
            <a:pPr marL="0" indent="0" algn="just">
              <a:buFontTx/>
              <a:buNone/>
            </a:pPr>
            <a:r>
              <a:rPr lang="es-ES_tradnl" sz="1100">
                <a:latin typeface="Arial Narrow" pitchFamily="34" charset="0"/>
              </a:rPr>
              <a:t>14.6 Para 2020, prohibir ciertas formas de subvenciones a la pesca que contribuyen a la capacidad de </a:t>
            </a:r>
            <a:r>
              <a:rPr lang="es-ES_tradnl" sz="2000" b="1">
                <a:latin typeface="Arial Narrow" pitchFamily="34" charset="0"/>
              </a:rPr>
              <a:t>pesca excesiva </a:t>
            </a:r>
            <a:r>
              <a:rPr lang="es-ES_tradnl" sz="1100">
                <a:latin typeface="Arial Narrow" pitchFamily="34" charset="0"/>
              </a:rPr>
              <a:t>y la</a:t>
            </a:r>
            <a:r>
              <a:rPr lang="es-ES_tradnl" sz="2000" b="1">
                <a:latin typeface="Arial Narrow" pitchFamily="34" charset="0"/>
              </a:rPr>
              <a:t> sobreexplotación </a:t>
            </a:r>
            <a:r>
              <a:rPr lang="es-ES_tradnl" sz="1100">
                <a:latin typeface="Arial Narrow" pitchFamily="34" charset="0"/>
              </a:rPr>
              <a:t>pesquera, eliminar las subvenciones que contribuyen a la pesca ilegal, no declarada y no reglamentada y abstenerse de introducir nuevas subvenciones de esa índole, reconociendo que la negociación sobre las subvenciones a la pesca en el marco de la Organización Mundial del Comercio debe incluir un trato especial y diferenciado, apropiado y efectivo para los países en desarrollo y los países menos adelantados</a:t>
            </a:r>
          </a:p>
          <a:p>
            <a:pPr marL="0" indent="0" algn="just">
              <a:buFontTx/>
              <a:buNone/>
            </a:pPr>
            <a:r>
              <a:rPr lang="es-ES_tradnl" sz="1100">
                <a:latin typeface="Arial Narrow" pitchFamily="34" charset="0"/>
              </a:rPr>
              <a:t>14.7  Para 2030, aumentar los beneficios económicos que los pequeños Estados insulares en desarrollo y los países menos adelantados reciben del uso sostenible de los recursos marinos, en particular mediante la ordenación sostenible de la pesca, la acuicultura y el turismo </a:t>
            </a:r>
          </a:p>
          <a:p>
            <a:pPr marL="0" indent="0">
              <a:buFontTx/>
              <a:buNone/>
            </a:pPr>
            <a:r>
              <a:rPr lang="es-ES" sz="1100">
                <a:latin typeface="Arial Narrow" pitchFamily="34" charset="0"/>
              </a:rPr>
              <a:t>14.a. Aumentar los </a:t>
            </a:r>
            <a:r>
              <a:rPr lang="es-ES" sz="2000" b="1">
                <a:latin typeface="Arial Narrow" pitchFamily="34" charset="0"/>
              </a:rPr>
              <a:t>conocimientos científicos, </a:t>
            </a:r>
            <a:r>
              <a:rPr lang="es-ES" sz="1100">
                <a:latin typeface="Arial Narrow" pitchFamily="34" charset="0"/>
              </a:rPr>
              <a:t>desarrollar la capacidad de investigación y transferir la tecnología marina, teniendo en cuenta los criterios y directrices para la transferencia de tecnología marina de la Comisión Oceanográfica Intergubernamental, a fin de mejorar la salud de los océanos y potenciar la contribución de la biodiversidad marina al desarrollo de los países en desarrollo, en particular los pequeños Estados insulares en desarrollo y los países menos adelantados</a:t>
            </a:r>
          </a:p>
          <a:p>
            <a:pPr marL="0" indent="0">
              <a:buFontTx/>
              <a:buNone/>
            </a:pPr>
            <a:r>
              <a:rPr lang="es-ES" sz="1100">
                <a:latin typeface="Arial Narrow" pitchFamily="34" charset="0"/>
              </a:rPr>
              <a:t>14.b. Facilitar el acceso de los </a:t>
            </a:r>
            <a:r>
              <a:rPr lang="es-ES" sz="2000" b="1">
                <a:latin typeface="Arial Narrow" pitchFamily="34" charset="0"/>
              </a:rPr>
              <a:t>pescadores artesanales</a:t>
            </a:r>
            <a:r>
              <a:rPr lang="es-ES" sz="1100">
                <a:latin typeface="Arial Narrow" pitchFamily="34" charset="0"/>
              </a:rPr>
              <a:t> en pequeña escala a los recursos marinos y los mercados</a:t>
            </a:r>
          </a:p>
          <a:p>
            <a:pPr marL="0" indent="0">
              <a:buFontTx/>
              <a:buNone/>
            </a:pPr>
            <a:r>
              <a:rPr lang="es-ES" sz="1100">
                <a:latin typeface="Arial Narrow" pitchFamily="34" charset="0"/>
              </a:rPr>
              <a:t>14.c. Mejorar la conservación y el uso sostenible de los océanos y sus recursos aplicando el derecho internacional reflejado en la Convención de las Naciones Unidas sobre el Derecho del Mar, que proporciona el marco jurídico para la conservación y la utilización sostenible de los océanos y sus recursos, como se recuerda en el párrafo 158 del documento «El futuro que queremos»</a:t>
            </a:r>
            <a:endParaRPr lang="en-GB" sz="1100">
              <a:latin typeface="Arial Narrow" pitchFamily="34" charset="0"/>
            </a:endParaRPr>
          </a:p>
        </p:txBody>
      </p:sp>
      <p:pic>
        <p:nvPicPr>
          <p:cNvPr id="71683" name="Picture 6" descr="Resultado de imagen de ODS 14"/>
          <p:cNvPicPr>
            <a:picLocks noChangeAspect="1" noChangeArrowheads="1"/>
          </p:cNvPicPr>
          <p:nvPr/>
        </p:nvPicPr>
        <p:blipFill>
          <a:blip r:embed="rId5" cstate="print"/>
          <a:srcRect r="3523"/>
          <a:stretch>
            <a:fillRect/>
          </a:stretch>
        </p:blipFill>
        <p:spPr bwMode="auto">
          <a:xfrm>
            <a:off x="71438" y="3645024"/>
            <a:ext cx="1979612" cy="2052637"/>
          </a:xfrm>
          <a:prstGeom prst="rect">
            <a:avLst/>
          </a:prstGeom>
          <a:noFill/>
          <a:ln w="9525">
            <a:noFill/>
            <a:miter lim="800000"/>
            <a:headEnd/>
            <a:tailEnd/>
          </a:ln>
        </p:spPr>
      </p:pic>
      <p:pic>
        <p:nvPicPr>
          <p:cNvPr id="5" name="Imagen 4" descr="C:\01. RUBEN\05. LOGOTIPOS\01. UNESCO Etxea\Alta resolución\Logo_UNESCO_Etxea_transp.gif"/>
          <p:cNvPicPr/>
          <p:nvPr/>
        </p:nvPicPr>
        <p:blipFill>
          <a:blip r:embed="rId6" cstate="print"/>
          <a:srcRect/>
          <a:stretch>
            <a:fillRect/>
          </a:stretch>
        </p:blipFill>
        <p:spPr bwMode="auto">
          <a:xfrm>
            <a:off x="-14691" y="6033872"/>
            <a:ext cx="1619672" cy="808967"/>
          </a:xfrm>
          <a:prstGeom prst="rect">
            <a:avLst/>
          </a:prstGeom>
          <a:noFill/>
          <a:ln w="9525">
            <a:noFill/>
            <a:miter lim="800000"/>
            <a:headEnd/>
            <a:tailEnd/>
          </a:ln>
        </p:spPr>
      </p:pic>
      <p:pic>
        <p:nvPicPr>
          <p:cNvPr id="6" name="Sonido grabad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cstate="print"/>
          <a:stretch>
            <a:fillRect/>
          </a:stretch>
        </p:blipFill>
        <p:spPr>
          <a:xfrm>
            <a:off x="4419600" y="3276600"/>
            <a:ext cx="304800" cy="304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7267" fill="hold"/>
                                        <p:tgtEl>
                                          <p:spTgt spid="6"/>
                                        </p:tgtEl>
                                      </p:cBhvr>
                                    </p:cmd>
                                  </p:childTnLst>
                                </p:cTn>
                              </p:par>
                            </p:childTnLst>
                          </p:cTn>
                        </p:par>
                      </p:childTnLst>
                    </p:cTn>
                  </p:par>
                </p:childTnLst>
              </p:cTn>
              <p:nextCondLst>
                <p:cond evt="onClick" delay="0">
                  <p:tgtEl>
                    <p:spTgt spid="6"/>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Título"/>
          <p:cNvSpPr>
            <a:spLocks noGrp="1"/>
          </p:cNvSpPr>
          <p:nvPr>
            <p:ph type="title" idx="4294967295"/>
          </p:nvPr>
        </p:nvSpPr>
        <p:spPr>
          <a:xfrm>
            <a:off x="6084168" y="1"/>
            <a:ext cx="2809007" cy="4221088"/>
          </a:xfrm>
        </p:spPr>
        <p:txBody>
          <a:bodyPr/>
          <a:lstStyle/>
          <a:p>
            <a:r>
              <a:rPr lang="es-ES_tradnl" sz="2000" dirty="0">
                <a:solidFill>
                  <a:srgbClr val="FFFFFF"/>
                </a:solidFill>
                <a:latin typeface="Arial Narrow" pitchFamily="34" charset="0"/>
              </a:rPr>
              <a:t>ODS15. </a:t>
            </a:r>
            <a:br>
              <a:rPr lang="es-ES_tradnl" sz="2000" dirty="0">
                <a:solidFill>
                  <a:srgbClr val="FFFFFF"/>
                </a:solidFill>
                <a:latin typeface="Arial Narrow" pitchFamily="34" charset="0"/>
              </a:rPr>
            </a:br>
            <a:r>
              <a:rPr lang="es-ES_tradnl" sz="2000" dirty="0">
                <a:solidFill>
                  <a:srgbClr val="FFFFFF"/>
                </a:solidFill>
                <a:latin typeface="Arial Narrow" pitchFamily="34" charset="0"/>
              </a:rPr>
              <a:t>Proteger, restablecer y promover el uso sostenible de los ecosistemas terrestres, efectuar una ordenación sostenible de los bosques, luchar contra la desertificación, detener y revertir la degradación de las tierras y poner freno a la pérdida de la diversidad biológica</a:t>
            </a:r>
            <a:endParaRPr lang="en-GB" sz="2000" dirty="0">
              <a:solidFill>
                <a:srgbClr val="FFFFFF"/>
              </a:solidFill>
              <a:latin typeface="Arial Narrow" pitchFamily="34" charset="0"/>
            </a:endParaRPr>
          </a:p>
        </p:txBody>
      </p:sp>
      <p:sp>
        <p:nvSpPr>
          <p:cNvPr id="145411" name="2 Marcador de contenido"/>
          <p:cNvSpPr>
            <a:spLocks noGrp="1"/>
          </p:cNvSpPr>
          <p:nvPr>
            <p:ph sz="quarter" idx="4294967295"/>
          </p:nvPr>
        </p:nvSpPr>
        <p:spPr>
          <a:xfrm>
            <a:off x="250825" y="188913"/>
            <a:ext cx="5400675" cy="6453187"/>
          </a:xfrm>
        </p:spPr>
        <p:txBody>
          <a:bodyPr/>
          <a:lstStyle/>
          <a:p>
            <a:pPr marL="0" indent="0" algn="just">
              <a:buFontTx/>
              <a:buNone/>
            </a:pPr>
            <a:r>
              <a:rPr lang="es-ES_tradnl" sz="1200">
                <a:latin typeface="Arial Narrow" pitchFamily="34" charset="0"/>
              </a:rPr>
              <a:t>15.1 Para 2020, velar por la </a:t>
            </a:r>
            <a:r>
              <a:rPr lang="es-ES_tradnl" sz="2000" b="1">
                <a:solidFill>
                  <a:srgbClr val="00FF00"/>
                </a:solidFill>
                <a:latin typeface="Arial Narrow" pitchFamily="34" charset="0"/>
              </a:rPr>
              <a:t>conservación, el restablecimiento y el uso sostenible de los ecosistemas</a:t>
            </a:r>
            <a:r>
              <a:rPr lang="es-ES_tradnl" sz="1200">
                <a:latin typeface="Arial Narrow" pitchFamily="34" charset="0"/>
              </a:rPr>
              <a:t> terrestres y los ecosistemas interiores de agua dulce y los servicios que proporcionan, en particular los bosques, los humedales, las montañas y las zonas áridas, en consonancia con las obligaciones contraídas en virtud de acuerdos internacionales</a:t>
            </a:r>
            <a:endParaRPr lang="en-GB" sz="1200">
              <a:latin typeface="Arial Narrow" pitchFamily="34" charset="0"/>
            </a:endParaRPr>
          </a:p>
          <a:p>
            <a:pPr marL="0" indent="0" algn="just">
              <a:buFontTx/>
              <a:buNone/>
            </a:pPr>
            <a:endParaRPr lang="es-ES_tradnl" sz="1200">
              <a:latin typeface="Arial Narrow" pitchFamily="34" charset="0"/>
            </a:endParaRPr>
          </a:p>
          <a:p>
            <a:pPr marL="0" indent="0" algn="just">
              <a:buFontTx/>
              <a:buNone/>
            </a:pPr>
            <a:r>
              <a:rPr lang="es-ES_tradnl" sz="1200">
                <a:latin typeface="Arial Narrow" pitchFamily="34" charset="0"/>
              </a:rPr>
              <a:t>15.2 Para 2020, promover la ordenación sostenible de todos los tipos de bosques, poner fin a la </a:t>
            </a:r>
            <a:r>
              <a:rPr lang="es-ES_tradnl" sz="2000" b="1">
                <a:solidFill>
                  <a:srgbClr val="00FF00"/>
                </a:solidFill>
                <a:latin typeface="Arial Narrow" pitchFamily="34" charset="0"/>
              </a:rPr>
              <a:t>deforestación,</a:t>
            </a:r>
            <a:r>
              <a:rPr lang="es-ES_tradnl" sz="1200">
                <a:latin typeface="Arial Narrow" pitchFamily="34" charset="0"/>
              </a:rPr>
              <a:t> recuperar los bosques degradados e incrementar la forestación y la reforestación en un [x]% a nivel mundial</a:t>
            </a:r>
            <a:endParaRPr lang="en-GB" sz="1200">
              <a:latin typeface="Arial Narrow" pitchFamily="34" charset="0"/>
            </a:endParaRPr>
          </a:p>
          <a:p>
            <a:pPr marL="0" indent="0" algn="just">
              <a:buFontTx/>
              <a:buNone/>
            </a:pPr>
            <a:endParaRPr lang="es-ES_tradnl" sz="1200">
              <a:latin typeface="Arial Narrow" pitchFamily="34" charset="0"/>
            </a:endParaRPr>
          </a:p>
          <a:p>
            <a:pPr marL="0" indent="0" algn="just">
              <a:buFontTx/>
              <a:buNone/>
            </a:pPr>
            <a:r>
              <a:rPr lang="es-ES_tradnl" sz="1200">
                <a:latin typeface="Arial Narrow" pitchFamily="34" charset="0"/>
              </a:rPr>
              <a:t>15.3 Para 2020, luchar contra la </a:t>
            </a:r>
            <a:r>
              <a:rPr lang="es-ES_tradnl" sz="2000" b="1">
                <a:solidFill>
                  <a:srgbClr val="00FF00"/>
                </a:solidFill>
                <a:latin typeface="Arial Narrow" pitchFamily="34" charset="0"/>
              </a:rPr>
              <a:t>desertificación,</a:t>
            </a:r>
            <a:r>
              <a:rPr lang="es-ES_tradnl" sz="1200">
                <a:latin typeface="Arial Narrow" pitchFamily="34" charset="0"/>
              </a:rPr>
              <a:t> rehabilitar las tierras y los </a:t>
            </a:r>
            <a:r>
              <a:rPr lang="es-ES_tradnl" sz="2000" b="1">
                <a:solidFill>
                  <a:srgbClr val="00FF00"/>
                </a:solidFill>
                <a:latin typeface="Arial Narrow" pitchFamily="34" charset="0"/>
              </a:rPr>
              <a:t>suelos degradados</a:t>
            </a:r>
            <a:r>
              <a:rPr lang="es-ES_tradnl" sz="1200">
                <a:latin typeface="Arial Narrow" pitchFamily="34" charset="0"/>
              </a:rPr>
              <a:t>, incluidas las tierras afectadas por la desertificación, la sequía y las inundaciones, y procurar lograr un mundo con una degradación neutra del suelo</a:t>
            </a:r>
            <a:endParaRPr lang="en-GB" sz="1200">
              <a:latin typeface="Arial Narrow" pitchFamily="34" charset="0"/>
            </a:endParaRPr>
          </a:p>
          <a:p>
            <a:pPr marL="0" indent="0" algn="just">
              <a:buFontTx/>
              <a:buNone/>
            </a:pPr>
            <a:endParaRPr lang="es-ES_tradnl" sz="1200">
              <a:latin typeface="Arial Narrow" pitchFamily="34" charset="0"/>
            </a:endParaRPr>
          </a:p>
          <a:p>
            <a:pPr marL="0" indent="0" algn="just">
              <a:buFontTx/>
              <a:buNone/>
            </a:pPr>
            <a:r>
              <a:rPr lang="es-ES_tradnl" sz="1200">
                <a:latin typeface="Arial Narrow" pitchFamily="34" charset="0"/>
              </a:rPr>
              <a:t>15.4 Para 2030, velar por la conservación de los ecosistemas montañosos, incluida su </a:t>
            </a:r>
            <a:r>
              <a:rPr lang="es-ES_tradnl" sz="2000" b="1">
                <a:solidFill>
                  <a:srgbClr val="00FF00"/>
                </a:solidFill>
                <a:latin typeface="Arial Narrow" pitchFamily="34" charset="0"/>
              </a:rPr>
              <a:t>diversidad biológica,</a:t>
            </a:r>
            <a:r>
              <a:rPr lang="es-ES_tradnl" sz="1200">
                <a:latin typeface="Arial Narrow" pitchFamily="34" charset="0"/>
              </a:rPr>
              <a:t> a fin de mejorar su capacidad para proporcionar beneficios esenciales para el desarrollo sostenible</a:t>
            </a:r>
            <a:endParaRPr lang="en-GB" sz="1200">
              <a:latin typeface="Arial Narrow" pitchFamily="34" charset="0"/>
            </a:endParaRPr>
          </a:p>
          <a:p>
            <a:pPr marL="0" indent="0" algn="just">
              <a:buFontTx/>
              <a:buNone/>
            </a:pPr>
            <a:endParaRPr lang="es-ES_tradnl" sz="1200">
              <a:latin typeface="Arial Narrow" pitchFamily="34" charset="0"/>
            </a:endParaRPr>
          </a:p>
          <a:p>
            <a:pPr marL="0" indent="0" algn="just">
              <a:buFontTx/>
              <a:buNone/>
            </a:pPr>
            <a:r>
              <a:rPr lang="es-ES_tradnl" sz="1200">
                <a:latin typeface="Arial Narrow" pitchFamily="34" charset="0"/>
              </a:rPr>
              <a:t>15.5 Adoptar con urgencia medidas importantes para reducir la </a:t>
            </a:r>
            <a:r>
              <a:rPr lang="es-ES_tradnl" sz="2000" b="1">
                <a:solidFill>
                  <a:srgbClr val="00FF00"/>
                </a:solidFill>
                <a:latin typeface="Arial Narrow" pitchFamily="34" charset="0"/>
              </a:rPr>
              <a:t>degradación de los hábitats naturales, </a:t>
            </a:r>
            <a:r>
              <a:rPr lang="es-ES_tradnl" sz="1200">
                <a:latin typeface="Arial Narrow" pitchFamily="34" charset="0"/>
              </a:rPr>
              <a:t>detener la pérdida de la diversidad biológica y, para 2020, proteger las </a:t>
            </a:r>
            <a:r>
              <a:rPr lang="es-ES_tradnl" sz="2000" b="1">
                <a:solidFill>
                  <a:srgbClr val="00FF00"/>
                </a:solidFill>
                <a:latin typeface="Arial Narrow" pitchFamily="34" charset="0"/>
              </a:rPr>
              <a:t>especies amenazadas</a:t>
            </a:r>
            <a:r>
              <a:rPr lang="es-ES_tradnl" sz="1200">
                <a:latin typeface="Arial Narrow" pitchFamily="34" charset="0"/>
              </a:rPr>
              <a:t> y evitar su extinción</a:t>
            </a:r>
            <a:endParaRPr lang="en-GB" sz="1200">
              <a:latin typeface="Arial Narrow" pitchFamily="34" charset="0"/>
            </a:endParaRPr>
          </a:p>
          <a:p>
            <a:pPr marL="0" indent="0" algn="just">
              <a:buFontTx/>
              <a:buNone/>
            </a:pPr>
            <a:endParaRPr lang="es-ES_tradnl" sz="1200">
              <a:latin typeface="Arial Narrow" pitchFamily="34" charset="0"/>
            </a:endParaRPr>
          </a:p>
          <a:p>
            <a:pPr marL="0" indent="0" algn="just">
              <a:buFontTx/>
              <a:buNone/>
            </a:pPr>
            <a:r>
              <a:rPr lang="es-ES_tradnl" sz="1200">
                <a:latin typeface="Arial Narrow" pitchFamily="34" charset="0"/>
              </a:rPr>
              <a:t>15.6 Garantizar </a:t>
            </a:r>
            <a:r>
              <a:rPr lang="es-ES_tradnl" sz="1200" b="1">
                <a:latin typeface="Arial Narrow" pitchFamily="34" charset="0"/>
              </a:rPr>
              <a:t>la</a:t>
            </a:r>
            <a:r>
              <a:rPr lang="es-ES_tradnl" sz="1200" b="1">
                <a:solidFill>
                  <a:srgbClr val="00FF00"/>
                </a:solidFill>
                <a:latin typeface="Arial Narrow" pitchFamily="34" charset="0"/>
              </a:rPr>
              <a:t> </a:t>
            </a:r>
            <a:r>
              <a:rPr lang="es-ES_tradnl" sz="2000" b="1">
                <a:solidFill>
                  <a:srgbClr val="00FF00"/>
                </a:solidFill>
                <a:latin typeface="Arial Narrow" pitchFamily="34" charset="0"/>
              </a:rPr>
              <a:t>participación</a:t>
            </a:r>
            <a:r>
              <a:rPr lang="es-ES_tradnl" sz="1200">
                <a:latin typeface="Arial Narrow" pitchFamily="34" charset="0"/>
              </a:rPr>
              <a:t> justa y equitativa en los beneficios que se deriven de la utilización de los recursos genéticos y promover el acceso adecuado a esos recursos</a:t>
            </a:r>
            <a:endParaRPr lang="en-GB" sz="1200">
              <a:latin typeface="Arial Narrow" pitchFamily="34" charset="0"/>
            </a:endParaRPr>
          </a:p>
          <a:p>
            <a:pPr marL="0" indent="0" algn="just">
              <a:buFontTx/>
              <a:buNone/>
            </a:pPr>
            <a:endParaRPr lang="en-GB" sz="1200">
              <a:latin typeface="Verdana" pitchFamily="34" charset="0"/>
            </a:endParaRPr>
          </a:p>
        </p:txBody>
      </p:sp>
      <p:pic>
        <p:nvPicPr>
          <p:cNvPr id="145412" name="Picture 6" descr="Resultado de imagen de ODS 15"/>
          <p:cNvPicPr>
            <a:picLocks noChangeAspect="1" noChangeArrowheads="1"/>
          </p:cNvPicPr>
          <p:nvPr/>
        </p:nvPicPr>
        <p:blipFill>
          <a:blip r:embed="rId5" cstate="print"/>
          <a:srcRect/>
          <a:stretch>
            <a:fillRect/>
          </a:stretch>
        </p:blipFill>
        <p:spPr bwMode="auto">
          <a:xfrm>
            <a:off x="6588224" y="4005064"/>
            <a:ext cx="2051050" cy="2051050"/>
          </a:xfrm>
          <a:prstGeom prst="rect">
            <a:avLst/>
          </a:prstGeom>
          <a:noFill/>
          <a:ln w="9525">
            <a:noFill/>
            <a:miter lim="800000"/>
            <a:headEnd/>
            <a:tailEnd/>
          </a:ln>
        </p:spPr>
      </p:pic>
      <p:pic>
        <p:nvPicPr>
          <p:cNvPr id="5" name="Imagen 4" descr="C:\01. RUBEN\05. LOGOTIPOS\01. UNESCO Etxea\Alta resolución\Logo_UNESCO_Etxea_transp.gif"/>
          <p:cNvPicPr/>
          <p:nvPr/>
        </p:nvPicPr>
        <p:blipFill>
          <a:blip r:embed="rId6" cstate="print"/>
          <a:srcRect/>
          <a:stretch>
            <a:fillRect/>
          </a:stretch>
        </p:blipFill>
        <p:spPr bwMode="auto">
          <a:xfrm>
            <a:off x="7524328" y="6021287"/>
            <a:ext cx="1619672" cy="808967"/>
          </a:xfrm>
          <a:prstGeom prst="rect">
            <a:avLst/>
          </a:prstGeom>
          <a:noFill/>
          <a:ln w="9525">
            <a:noFill/>
            <a:miter lim="800000"/>
            <a:headEnd/>
            <a:tailEnd/>
          </a:ln>
        </p:spPr>
      </p:pic>
      <p:pic>
        <p:nvPicPr>
          <p:cNvPr id="6" name="Sonido grabad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cstate="print"/>
          <a:stretch>
            <a:fillRect/>
          </a:stretch>
        </p:blipFill>
        <p:spPr>
          <a:xfrm>
            <a:off x="4419600" y="3276600"/>
            <a:ext cx="304800" cy="304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6157" fill="hold"/>
                                        <p:tgtEl>
                                          <p:spTgt spid="6"/>
                                        </p:tgtEl>
                                      </p:cBhvr>
                                    </p:cmd>
                                  </p:childTnLst>
                                </p:cTn>
                              </p:par>
                            </p:childTnLst>
                          </p:cTn>
                        </p:par>
                      </p:childTnLst>
                    </p:cTn>
                  </p:par>
                </p:childTnLst>
              </p:cTn>
              <p:nextCondLst>
                <p:cond evt="onClick" delay="0">
                  <p:tgtEl>
                    <p:spTgt spid="6"/>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2 Marcador de contenido"/>
          <p:cNvSpPr>
            <a:spLocks noGrp="1"/>
          </p:cNvSpPr>
          <p:nvPr>
            <p:ph sz="quarter" idx="4294967295"/>
          </p:nvPr>
        </p:nvSpPr>
        <p:spPr>
          <a:xfrm>
            <a:off x="250825" y="188913"/>
            <a:ext cx="5292725" cy="6453187"/>
          </a:xfrm>
        </p:spPr>
        <p:txBody>
          <a:bodyPr/>
          <a:lstStyle/>
          <a:p>
            <a:pPr marL="0" indent="0" algn="just">
              <a:buFontTx/>
              <a:buNone/>
            </a:pPr>
            <a:r>
              <a:rPr lang="es-ES_tradnl" sz="1200">
                <a:latin typeface="Arial Narrow" pitchFamily="34" charset="0"/>
              </a:rPr>
              <a:t>15.7 Adoptar medidas urgentes para poner fin a la</a:t>
            </a:r>
            <a:r>
              <a:rPr lang="es-ES_tradnl" sz="1100">
                <a:latin typeface="Arial Narrow" pitchFamily="34" charset="0"/>
              </a:rPr>
              <a:t> </a:t>
            </a:r>
            <a:r>
              <a:rPr lang="es-ES_tradnl" sz="1800" b="1">
                <a:solidFill>
                  <a:srgbClr val="00FF00"/>
                </a:solidFill>
                <a:latin typeface="Arial Narrow" pitchFamily="34" charset="0"/>
              </a:rPr>
              <a:t>caza furtiva</a:t>
            </a:r>
            <a:r>
              <a:rPr lang="es-ES_tradnl" sz="1100">
                <a:latin typeface="Arial Narrow" pitchFamily="34" charset="0"/>
              </a:rPr>
              <a:t> </a:t>
            </a:r>
            <a:r>
              <a:rPr lang="es-ES_tradnl" sz="1200">
                <a:latin typeface="Arial Narrow" pitchFamily="34" charset="0"/>
              </a:rPr>
              <a:t>y el tráfico de especies protegidas de flora y fauna y abordar la demanda y la oferta ilegales de productos silvestres</a:t>
            </a:r>
            <a:endParaRPr lang="en-GB" sz="1200">
              <a:latin typeface="Arial Narrow" pitchFamily="34" charset="0"/>
            </a:endParaRPr>
          </a:p>
          <a:p>
            <a:pPr marL="0" indent="0" algn="just">
              <a:buFontTx/>
              <a:buNone/>
            </a:pPr>
            <a:endParaRPr lang="es-ES_tradnl" sz="1200">
              <a:latin typeface="Arial Narrow" pitchFamily="34" charset="0"/>
            </a:endParaRPr>
          </a:p>
          <a:p>
            <a:pPr marL="0" indent="0" algn="just">
              <a:buFontTx/>
              <a:buNone/>
            </a:pPr>
            <a:r>
              <a:rPr lang="es-ES_tradnl" sz="1200">
                <a:latin typeface="Arial Narrow" pitchFamily="34" charset="0"/>
              </a:rPr>
              <a:t>15.8 Para 2020, adoptar medidas para prevenir la introducción de</a:t>
            </a:r>
            <a:r>
              <a:rPr lang="es-ES_tradnl" sz="1100">
                <a:latin typeface="Arial Narrow" pitchFamily="34" charset="0"/>
              </a:rPr>
              <a:t> </a:t>
            </a:r>
            <a:r>
              <a:rPr lang="es-ES_tradnl" sz="1800" b="1">
                <a:solidFill>
                  <a:srgbClr val="00FF00"/>
                </a:solidFill>
                <a:latin typeface="Arial Narrow" pitchFamily="34" charset="0"/>
              </a:rPr>
              <a:t>especies exóticas invasoras</a:t>
            </a:r>
            <a:r>
              <a:rPr lang="es-ES_tradnl" sz="1100">
                <a:latin typeface="Arial Narrow" pitchFamily="34" charset="0"/>
              </a:rPr>
              <a:t> </a:t>
            </a:r>
            <a:r>
              <a:rPr lang="es-ES_tradnl" sz="1200">
                <a:latin typeface="Arial Narrow" pitchFamily="34" charset="0"/>
              </a:rPr>
              <a:t>y reducir de forma significativa sus efectos en los ecosistemas terrestres y acuáticos y controlar o erradicar las especies prioritarias</a:t>
            </a:r>
            <a:endParaRPr lang="en-GB" sz="1200">
              <a:latin typeface="Arial Narrow" pitchFamily="34" charset="0"/>
            </a:endParaRPr>
          </a:p>
          <a:p>
            <a:pPr marL="0" indent="0" algn="just">
              <a:buFontTx/>
              <a:buNone/>
            </a:pPr>
            <a:endParaRPr lang="es-ES_tradnl" sz="1200">
              <a:latin typeface="Arial Narrow" pitchFamily="34" charset="0"/>
            </a:endParaRPr>
          </a:p>
          <a:p>
            <a:pPr marL="0" indent="0" algn="just">
              <a:buFontTx/>
              <a:buNone/>
            </a:pPr>
            <a:r>
              <a:rPr lang="es-ES_tradnl" sz="1200">
                <a:latin typeface="Arial Narrow" pitchFamily="34" charset="0"/>
              </a:rPr>
              <a:t>15.9 Para 2020,</a:t>
            </a:r>
            <a:r>
              <a:rPr lang="es-ES_tradnl" sz="1100">
                <a:latin typeface="Arial Narrow" pitchFamily="34" charset="0"/>
              </a:rPr>
              <a:t> </a:t>
            </a:r>
            <a:r>
              <a:rPr lang="es-ES_tradnl" sz="1800" b="1">
                <a:solidFill>
                  <a:srgbClr val="00FF00"/>
                </a:solidFill>
                <a:latin typeface="Arial Narrow" pitchFamily="34" charset="0"/>
              </a:rPr>
              <a:t>integrar los valores de los ecosistemas</a:t>
            </a:r>
            <a:r>
              <a:rPr lang="es-ES_tradnl" sz="1100">
                <a:latin typeface="Arial Narrow" pitchFamily="34" charset="0"/>
              </a:rPr>
              <a:t> </a:t>
            </a:r>
            <a:r>
              <a:rPr lang="es-ES_tradnl" sz="1200">
                <a:latin typeface="Arial Narrow" pitchFamily="34" charset="0"/>
              </a:rPr>
              <a:t>y la diversidad biológica en la planificación nacional y local, los procesos de desarrollo, las estrategias de reducción de la pobreza y la contabilidad</a:t>
            </a:r>
          </a:p>
          <a:p>
            <a:pPr marL="0" indent="0" algn="just">
              <a:buFontTx/>
              <a:buNone/>
            </a:pPr>
            <a:endParaRPr lang="es-ES" sz="1200">
              <a:latin typeface="Arial Narrow" pitchFamily="34" charset="0"/>
            </a:endParaRPr>
          </a:p>
          <a:p>
            <a:pPr marL="0" indent="0" algn="just">
              <a:buFontTx/>
              <a:buNone/>
            </a:pPr>
            <a:r>
              <a:rPr lang="es-ES" sz="1200">
                <a:latin typeface="Arial Narrow" pitchFamily="34" charset="0"/>
              </a:rPr>
              <a:t>15.a. Movilizar y aumentar de manera significativa los </a:t>
            </a:r>
            <a:r>
              <a:rPr lang="es-ES" sz="1800" b="1">
                <a:solidFill>
                  <a:srgbClr val="00FF00"/>
                </a:solidFill>
                <a:latin typeface="Arial Narrow" pitchFamily="34" charset="0"/>
              </a:rPr>
              <a:t>recursos financieros</a:t>
            </a:r>
            <a:r>
              <a:rPr lang="es-ES" sz="1200">
                <a:latin typeface="Arial Narrow" pitchFamily="34" charset="0"/>
              </a:rPr>
              <a:t> procedentes de todas las fuentes para conservar y utilizar de forma sostenible la diversidad biológica y los ecosistemas</a:t>
            </a:r>
          </a:p>
          <a:p>
            <a:pPr marL="0" indent="0">
              <a:buFontTx/>
              <a:buNone/>
            </a:pPr>
            <a:endParaRPr lang="es-ES" sz="1200">
              <a:latin typeface="Arial Narrow" pitchFamily="34" charset="0"/>
            </a:endParaRPr>
          </a:p>
          <a:p>
            <a:pPr marL="0" indent="0">
              <a:buFontTx/>
              <a:buNone/>
            </a:pPr>
            <a:r>
              <a:rPr lang="es-ES" sz="1200">
                <a:latin typeface="Arial Narrow" pitchFamily="34" charset="0"/>
              </a:rPr>
              <a:t>15.b. Movilizar un volumen apreciable de recursos procedentes de todas las fuentes y a todos los niveles para financiar la </a:t>
            </a:r>
            <a:r>
              <a:rPr lang="es-ES" sz="1800" b="1">
                <a:solidFill>
                  <a:srgbClr val="00FF00"/>
                </a:solidFill>
                <a:latin typeface="Arial Narrow" pitchFamily="34" charset="0"/>
              </a:rPr>
              <a:t>gestión forestal sostenible</a:t>
            </a:r>
            <a:r>
              <a:rPr lang="es-ES" sz="1200">
                <a:latin typeface="Arial Narrow" pitchFamily="34" charset="0"/>
              </a:rPr>
              <a:t> y proporcionar incentivos adecuados a los países en desarrollo para que promuevan dicha gestión, en particular con miras a la conservación y la reforestación</a:t>
            </a:r>
          </a:p>
          <a:p>
            <a:pPr marL="0" indent="0">
              <a:buFontTx/>
              <a:buNone/>
            </a:pPr>
            <a:endParaRPr lang="es-ES" sz="1200">
              <a:latin typeface="Arial Narrow" pitchFamily="34" charset="0"/>
            </a:endParaRPr>
          </a:p>
          <a:p>
            <a:pPr marL="0" indent="0">
              <a:buFontTx/>
              <a:buNone/>
            </a:pPr>
            <a:r>
              <a:rPr lang="es-ES" sz="1200">
                <a:latin typeface="Arial Narrow" pitchFamily="34" charset="0"/>
              </a:rPr>
              <a:t>15.c. Aumentar el apoyo mundial a la lucha contra la caza furtiva y el </a:t>
            </a:r>
            <a:r>
              <a:rPr lang="es-ES" sz="1800" b="1">
                <a:solidFill>
                  <a:srgbClr val="00FF00"/>
                </a:solidFill>
                <a:latin typeface="Arial Narrow" pitchFamily="34" charset="0"/>
              </a:rPr>
              <a:t>tráfico de especies protegidas</a:t>
            </a:r>
            <a:r>
              <a:rPr lang="es-ES" sz="1200">
                <a:latin typeface="Arial Narrow" pitchFamily="34" charset="0"/>
              </a:rPr>
              <a:t>, en particular aumentando la </a:t>
            </a:r>
            <a:r>
              <a:rPr lang="es-ES" sz="1800" b="1">
                <a:solidFill>
                  <a:srgbClr val="00FF00"/>
                </a:solidFill>
                <a:latin typeface="Arial Narrow" pitchFamily="34" charset="0"/>
              </a:rPr>
              <a:t>capacidad de las comunidades locales</a:t>
            </a:r>
            <a:r>
              <a:rPr lang="es-ES" sz="1200">
                <a:latin typeface="Arial Narrow" pitchFamily="34" charset="0"/>
              </a:rPr>
              <a:t> para promover oportunidades de subsistencia sostenibles</a:t>
            </a:r>
            <a:endParaRPr lang="en-GB" sz="1200">
              <a:latin typeface="Arial Narrow" pitchFamily="34" charset="0"/>
            </a:endParaRPr>
          </a:p>
          <a:p>
            <a:pPr marL="0" indent="0" algn="just">
              <a:buFontTx/>
              <a:buNone/>
            </a:pPr>
            <a:endParaRPr lang="en-GB" sz="1200">
              <a:latin typeface="Arial Narrow" pitchFamily="34" charset="0"/>
            </a:endParaRPr>
          </a:p>
        </p:txBody>
      </p:sp>
      <p:sp>
        <p:nvSpPr>
          <p:cNvPr id="6" name="1 Título"/>
          <p:cNvSpPr txBox="1">
            <a:spLocks/>
          </p:cNvSpPr>
          <p:nvPr/>
        </p:nvSpPr>
        <p:spPr bwMode="auto">
          <a:xfrm>
            <a:off x="6084168" y="1"/>
            <a:ext cx="2809007" cy="42210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r>
              <a:rPr lang="es-ES_tradnl" sz="2000">
                <a:solidFill>
                  <a:srgbClr val="FFFFFF"/>
                </a:solidFill>
                <a:latin typeface="Arial Narrow" pitchFamily="34" charset="0"/>
              </a:rPr>
              <a:t>ODS15. </a:t>
            </a:r>
            <a:br>
              <a:rPr lang="es-ES_tradnl" sz="2000">
                <a:solidFill>
                  <a:srgbClr val="FFFFFF"/>
                </a:solidFill>
                <a:latin typeface="Arial Narrow" pitchFamily="34" charset="0"/>
              </a:rPr>
            </a:br>
            <a:r>
              <a:rPr lang="es-ES_tradnl" sz="2000">
                <a:solidFill>
                  <a:srgbClr val="FFFFFF"/>
                </a:solidFill>
                <a:latin typeface="Arial Narrow" pitchFamily="34" charset="0"/>
              </a:rPr>
              <a:t>Proteger, restablecer y promover el uso sostenible de los ecosistemas terrestres, efectuar una ordenación sostenible de los bosques, luchar contra la desertificación, detener y revertir la degradación de las tierras y poner freno a la pérdida de la diversidad biológica</a:t>
            </a:r>
            <a:endParaRPr lang="en-GB" sz="2000" dirty="0">
              <a:solidFill>
                <a:srgbClr val="FFFFFF"/>
              </a:solidFill>
              <a:latin typeface="Arial Narrow" pitchFamily="34" charset="0"/>
            </a:endParaRPr>
          </a:p>
        </p:txBody>
      </p:sp>
      <p:pic>
        <p:nvPicPr>
          <p:cNvPr id="7" name="Picture 6" descr="Resultado de imagen de ODS 15"/>
          <p:cNvPicPr>
            <a:picLocks noChangeAspect="1" noChangeArrowheads="1"/>
          </p:cNvPicPr>
          <p:nvPr/>
        </p:nvPicPr>
        <p:blipFill>
          <a:blip r:embed="rId3" cstate="print"/>
          <a:srcRect/>
          <a:stretch>
            <a:fillRect/>
          </a:stretch>
        </p:blipFill>
        <p:spPr bwMode="auto">
          <a:xfrm>
            <a:off x="6588224" y="4005064"/>
            <a:ext cx="2051050" cy="2051050"/>
          </a:xfrm>
          <a:prstGeom prst="rect">
            <a:avLst/>
          </a:prstGeom>
          <a:noFill/>
          <a:ln w="9525">
            <a:noFill/>
            <a:miter lim="800000"/>
            <a:headEnd/>
            <a:tailEnd/>
          </a:ln>
        </p:spPr>
      </p:pic>
      <p:pic>
        <p:nvPicPr>
          <p:cNvPr id="8" name="Imagen 7" descr="C:\01. RUBEN\05. LOGOTIPOS\01. UNESCO Etxea\Alta resolución\Logo_UNESCO_Etxea_transp.gif"/>
          <p:cNvPicPr/>
          <p:nvPr/>
        </p:nvPicPr>
        <p:blipFill>
          <a:blip r:embed="rId4" cstate="print"/>
          <a:srcRect/>
          <a:stretch>
            <a:fillRect/>
          </a:stretch>
        </p:blipFill>
        <p:spPr bwMode="auto">
          <a:xfrm>
            <a:off x="7524328" y="6021287"/>
            <a:ext cx="1619672" cy="808967"/>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1 Título"/>
          <p:cNvSpPr>
            <a:spLocks noGrp="1"/>
          </p:cNvSpPr>
          <p:nvPr>
            <p:ph type="title"/>
          </p:nvPr>
        </p:nvSpPr>
        <p:spPr>
          <a:xfrm>
            <a:off x="250825" y="9426"/>
            <a:ext cx="2484438" cy="3716337"/>
          </a:xfrm>
        </p:spPr>
        <p:txBody>
          <a:bodyPr/>
          <a:lstStyle/>
          <a:p>
            <a:r>
              <a:rPr lang="es-ES_tradnl" sz="2000" dirty="0">
                <a:solidFill>
                  <a:srgbClr val="FFFFFF"/>
                </a:solidFill>
                <a:latin typeface="Arial Narrow" pitchFamily="34" charset="0"/>
              </a:rPr>
              <a:t>ODS 16. </a:t>
            </a:r>
            <a:br>
              <a:rPr lang="es-ES_tradnl" sz="2000" dirty="0">
                <a:solidFill>
                  <a:srgbClr val="FFFFFF"/>
                </a:solidFill>
                <a:latin typeface="Arial Narrow" pitchFamily="34" charset="0"/>
              </a:rPr>
            </a:br>
            <a:r>
              <a:rPr lang="es-ES_tradnl" sz="2000" dirty="0">
                <a:solidFill>
                  <a:srgbClr val="FFFFFF"/>
                </a:solidFill>
                <a:latin typeface="Arial Narrow" pitchFamily="34" charset="0"/>
              </a:rPr>
              <a:t>Promover sociedades pacíficas e inclusivas para el desarrollo sostenible, facilitar el acceso a la justicia para todos y crear instituciones eficaces, responsables e inclusivas a todos los niveles</a:t>
            </a:r>
            <a:br>
              <a:rPr lang="en-GB" sz="2000" dirty="0">
                <a:solidFill>
                  <a:schemeClr val="bg1"/>
                </a:solidFill>
              </a:rPr>
            </a:br>
            <a:endParaRPr lang="en-GB" sz="2000" dirty="0">
              <a:solidFill>
                <a:schemeClr val="bg1"/>
              </a:solidFill>
            </a:endParaRPr>
          </a:p>
        </p:txBody>
      </p:sp>
      <p:sp>
        <p:nvSpPr>
          <p:cNvPr id="75778" name="3 Marcador de contenido"/>
          <p:cNvSpPr>
            <a:spLocks noGrp="1"/>
          </p:cNvSpPr>
          <p:nvPr>
            <p:ph sz="quarter" idx="4294967295"/>
          </p:nvPr>
        </p:nvSpPr>
        <p:spPr>
          <a:xfrm>
            <a:off x="2843213" y="0"/>
            <a:ext cx="6300787" cy="6858000"/>
          </a:xfrm>
        </p:spPr>
        <p:txBody>
          <a:bodyPr/>
          <a:lstStyle/>
          <a:p>
            <a:pPr marL="0" indent="0" algn="just">
              <a:buFontTx/>
              <a:buNone/>
            </a:pPr>
            <a:r>
              <a:rPr lang="es-ES_tradnl" sz="1200">
                <a:latin typeface="Arial Narrow" pitchFamily="34" charset="0"/>
              </a:rPr>
              <a:t>16.1 Reducir considerablemente todas las formas de </a:t>
            </a:r>
            <a:r>
              <a:rPr lang="es-ES_tradnl" sz="2000" b="1">
                <a:latin typeface="Arial Narrow" pitchFamily="34" charset="0"/>
              </a:rPr>
              <a:t>violencia</a:t>
            </a:r>
            <a:r>
              <a:rPr lang="es-ES_tradnl" sz="1200">
                <a:latin typeface="Arial Narrow" pitchFamily="34" charset="0"/>
              </a:rPr>
              <a:t> y las tasas de mortalidad conexas en todo el mundo</a:t>
            </a:r>
            <a:endParaRPr lang="en-GB" sz="1200">
              <a:latin typeface="Arial Narrow" pitchFamily="34" charset="0"/>
            </a:endParaRPr>
          </a:p>
          <a:p>
            <a:pPr marL="0" indent="0" algn="just">
              <a:buFontTx/>
              <a:buNone/>
            </a:pPr>
            <a:r>
              <a:rPr lang="es-ES_tradnl" sz="1200">
                <a:latin typeface="Arial Narrow" pitchFamily="34" charset="0"/>
              </a:rPr>
              <a:t>16.2 Poner fin al </a:t>
            </a:r>
            <a:r>
              <a:rPr lang="es-ES_tradnl" sz="2000" b="1">
                <a:latin typeface="Arial Narrow" pitchFamily="34" charset="0"/>
              </a:rPr>
              <a:t>maltrato, la explotación, la trata, la tortura</a:t>
            </a:r>
            <a:r>
              <a:rPr lang="es-ES_tradnl" sz="1200">
                <a:latin typeface="Arial Narrow" pitchFamily="34" charset="0"/>
              </a:rPr>
              <a:t> y todas las formas de violencia contra los niños</a:t>
            </a:r>
            <a:endParaRPr lang="en-GB" sz="1200">
              <a:latin typeface="Arial Narrow" pitchFamily="34" charset="0"/>
            </a:endParaRPr>
          </a:p>
          <a:p>
            <a:pPr marL="0" indent="0" algn="just">
              <a:buFontTx/>
              <a:buNone/>
            </a:pPr>
            <a:r>
              <a:rPr lang="es-ES_tradnl" sz="1200">
                <a:latin typeface="Arial Narrow" pitchFamily="34" charset="0"/>
              </a:rPr>
              <a:t>16.3 Promover el </a:t>
            </a:r>
            <a:r>
              <a:rPr lang="es-ES_tradnl" sz="2000" b="1">
                <a:latin typeface="Arial Narrow" pitchFamily="34" charset="0"/>
              </a:rPr>
              <a:t>estado de derecho</a:t>
            </a:r>
            <a:r>
              <a:rPr lang="es-ES_tradnl" sz="1200">
                <a:latin typeface="Arial Narrow" pitchFamily="34" charset="0"/>
              </a:rPr>
              <a:t> en los planos nacional e internacional y garantizar la igualdad de acceso a la justicia para todos</a:t>
            </a:r>
            <a:endParaRPr lang="en-GB" sz="1200">
              <a:latin typeface="Arial Narrow" pitchFamily="34" charset="0"/>
            </a:endParaRPr>
          </a:p>
          <a:p>
            <a:pPr marL="0" indent="0" algn="just">
              <a:buFontTx/>
              <a:buNone/>
            </a:pPr>
            <a:r>
              <a:rPr lang="es-ES_tradnl" sz="1200">
                <a:latin typeface="Arial Narrow" pitchFamily="34" charset="0"/>
              </a:rPr>
              <a:t>16.4 Para 2030</a:t>
            </a:r>
            <a:r>
              <a:rPr lang="es-ES_tradnl" sz="1200">
                <a:solidFill>
                  <a:srgbClr val="C3DCFF"/>
                </a:solidFill>
                <a:latin typeface="Arial Narrow" pitchFamily="34" charset="0"/>
              </a:rPr>
              <a:t>, reducir de manera </a:t>
            </a:r>
            <a:r>
              <a:rPr lang="es-ES_tradnl" sz="1200">
                <a:latin typeface="Arial Narrow" pitchFamily="34" charset="0"/>
              </a:rPr>
              <a:t>significativa las corrientes financieras y de armas ilícitas, fortalecer la recuperación y devolución de bienes robados y luchar contra todas las formas de </a:t>
            </a:r>
            <a:r>
              <a:rPr lang="es-ES_tradnl" sz="2000" b="1">
                <a:latin typeface="Arial Narrow" pitchFamily="34" charset="0"/>
              </a:rPr>
              <a:t>delincuencia </a:t>
            </a:r>
            <a:r>
              <a:rPr lang="es-ES_tradnl" sz="1200">
                <a:latin typeface="Arial Narrow" pitchFamily="34" charset="0"/>
              </a:rPr>
              <a:t>organizada</a:t>
            </a:r>
            <a:endParaRPr lang="en-GB" sz="1200">
              <a:latin typeface="Arial Narrow" pitchFamily="34" charset="0"/>
            </a:endParaRPr>
          </a:p>
          <a:p>
            <a:pPr marL="0" indent="0" algn="just">
              <a:buFontTx/>
              <a:buNone/>
            </a:pPr>
            <a:r>
              <a:rPr lang="es-ES_tradnl" sz="1200">
                <a:latin typeface="Arial Narrow" pitchFamily="34" charset="0"/>
              </a:rPr>
              <a:t>16.5 Reducir sustancialmente la </a:t>
            </a:r>
            <a:r>
              <a:rPr lang="es-ES_tradnl" sz="2000" b="1">
                <a:latin typeface="Arial Narrow" pitchFamily="34" charset="0"/>
              </a:rPr>
              <a:t>corrupción </a:t>
            </a:r>
            <a:r>
              <a:rPr lang="es-ES_tradnl" sz="1200">
                <a:latin typeface="Arial Narrow" pitchFamily="34" charset="0"/>
              </a:rPr>
              <a:t>y el soborno en todas sus formas</a:t>
            </a:r>
            <a:endParaRPr lang="en-GB" sz="1200">
              <a:latin typeface="Arial Narrow" pitchFamily="34" charset="0"/>
            </a:endParaRPr>
          </a:p>
          <a:p>
            <a:pPr marL="0" indent="0" algn="just">
              <a:buFontTx/>
              <a:buNone/>
            </a:pPr>
            <a:r>
              <a:rPr lang="es-ES_tradnl" sz="1200">
                <a:latin typeface="Arial Narrow" pitchFamily="34" charset="0"/>
              </a:rPr>
              <a:t>16.6 Crear </a:t>
            </a:r>
            <a:r>
              <a:rPr lang="es-ES_tradnl" sz="2000" b="1">
                <a:latin typeface="Arial Narrow" pitchFamily="34" charset="0"/>
              </a:rPr>
              <a:t>instituciones eficaces, responsables y transparentes</a:t>
            </a:r>
            <a:r>
              <a:rPr lang="es-ES_tradnl" sz="1200">
                <a:latin typeface="Arial Narrow" pitchFamily="34" charset="0"/>
              </a:rPr>
              <a:t> a todos los niveles</a:t>
            </a:r>
            <a:endParaRPr lang="en-GB" sz="1200">
              <a:latin typeface="Arial Narrow" pitchFamily="34" charset="0"/>
            </a:endParaRPr>
          </a:p>
          <a:p>
            <a:pPr marL="0" indent="0" algn="just">
              <a:buFontTx/>
              <a:buNone/>
            </a:pPr>
            <a:r>
              <a:rPr lang="es-ES_tradnl" sz="1200">
                <a:latin typeface="Arial Narrow" pitchFamily="34" charset="0"/>
              </a:rPr>
              <a:t>16.7 Garantizar la adopción de </a:t>
            </a:r>
            <a:r>
              <a:rPr lang="es-ES_tradnl" sz="2000" b="1">
                <a:latin typeface="Arial Narrow" pitchFamily="34" charset="0"/>
              </a:rPr>
              <a:t>decisiones inclusivas, participativas y representativas</a:t>
            </a:r>
            <a:r>
              <a:rPr lang="es-ES_tradnl" sz="1200">
                <a:latin typeface="Arial Narrow" pitchFamily="34" charset="0"/>
              </a:rPr>
              <a:t> que respondan a las necesidades a todos los niveles</a:t>
            </a:r>
            <a:endParaRPr lang="en-GB" sz="1200">
              <a:latin typeface="Arial Narrow" pitchFamily="34" charset="0"/>
            </a:endParaRPr>
          </a:p>
          <a:p>
            <a:pPr marL="0" indent="0" algn="just">
              <a:buFontTx/>
              <a:buNone/>
            </a:pPr>
            <a:r>
              <a:rPr lang="es-ES_tradnl" sz="1200">
                <a:latin typeface="Arial Narrow" pitchFamily="34" charset="0"/>
              </a:rPr>
              <a:t>16.8 Ampliar y fortalecer la participación de los países en desarrollo en las instituciones de gobernanza mundial</a:t>
            </a:r>
            <a:endParaRPr lang="en-GB" sz="1200">
              <a:latin typeface="Arial Narrow" pitchFamily="34" charset="0"/>
            </a:endParaRPr>
          </a:p>
          <a:p>
            <a:pPr marL="0" indent="0" algn="just">
              <a:buFontTx/>
              <a:buNone/>
            </a:pPr>
            <a:r>
              <a:rPr lang="es-ES_tradnl" sz="1200">
                <a:latin typeface="Arial Narrow" pitchFamily="34" charset="0"/>
              </a:rPr>
              <a:t>16.9 Para 2030, proporcionar acceso a una </a:t>
            </a:r>
            <a:r>
              <a:rPr lang="es-ES_tradnl" sz="2000" b="1">
                <a:latin typeface="Arial Narrow" pitchFamily="34" charset="0"/>
              </a:rPr>
              <a:t>identidad jurídica</a:t>
            </a:r>
            <a:r>
              <a:rPr lang="es-ES_tradnl" sz="1200">
                <a:latin typeface="Arial Narrow" pitchFamily="34" charset="0"/>
              </a:rPr>
              <a:t> para todos, incluido el registro de nacimiento</a:t>
            </a:r>
            <a:endParaRPr lang="en-GB" sz="1200">
              <a:latin typeface="Arial Narrow" pitchFamily="34" charset="0"/>
            </a:endParaRPr>
          </a:p>
          <a:p>
            <a:pPr marL="0" indent="0" algn="just">
              <a:buFontTx/>
              <a:buNone/>
            </a:pPr>
            <a:r>
              <a:rPr lang="es-ES_tradnl" sz="1200">
                <a:latin typeface="Arial Narrow" pitchFamily="34" charset="0"/>
              </a:rPr>
              <a:t>16.10 Garantizar el acceso público a la </a:t>
            </a:r>
            <a:r>
              <a:rPr lang="es-ES_tradnl" sz="2000" b="1">
                <a:latin typeface="Arial Narrow" pitchFamily="34" charset="0"/>
              </a:rPr>
              <a:t>información </a:t>
            </a:r>
            <a:r>
              <a:rPr lang="es-ES_tradnl" sz="1200">
                <a:latin typeface="Arial Narrow" pitchFamily="34" charset="0"/>
              </a:rPr>
              <a:t>y proteger las </a:t>
            </a:r>
            <a:r>
              <a:rPr lang="es-ES_tradnl" sz="2000" b="1">
                <a:latin typeface="Arial Narrow" pitchFamily="34" charset="0"/>
              </a:rPr>
              <a:t>libertades fundamentales,</a:t>
            </a:r>
            <a:r>
              <a:rPr lang="es-ES_tradnl" sz="1200">
                <a:latin typeface="Arial Narrow" pitchFamily="34" charset="0"/>
              </a:rPr>
              <a:t> de conformidad con las leyes nacionales y los acuerdos internacionales</a:t>
            </a:r>
          </a:p>
          <a:p>
            <a:pPr marL="0" indent="0">
              <a:buFontTx/>
              <a:buNone/>
            </a:pPr>
            <a:r>
              <a:rPr lang="es-ES" sz="1200">
                <a:latin typeface="Arial Narrow" pitchFamily="34" charset="0"/>
              </a:rPr>
              <a:t>16.a. Fortalecer las instituciones nacionales pertinentes, incluso mediante la cooperación internacional, con miras a crear capacidad a todos los niveles, en particular en los países en desarrollo, para </a:t>
            </a:r>
            <a:r>
              <a:rPr lang="es-ES" sz="2000" b="1">
                <a:latin typeface="Arial Narrow" pitchFamily="34" charset="0"/>
              </a:rPr>
              <a:t>prevenir la violencia y combatir el terrorismo y la delincuencia</a:t>
            </a:r>
          </a:p>
          <a:p>
            <a:pPr marL="0" indent="0">
              <a:buFontTx/>
              <a:buNone/>
            </a:pPr>
            <a:r>
              <a:rPr lang="es-ES" sz="1200">
                <a:latin typeface="Arial Narrow" pitchFamily="34" charset="0"/>
              </a:rPr>
              <a:t>16.b. Promover y aplicar </a:t>
            </a:r>
            <a:r>
              <a:rPr lang="es-ES" sz="2000" b="1">
                <a:latin typeface="Arial Narrow" pitchFamily="34" charset="0"/>
              </a:rPr>
              <a:t>leyes y políticas</a:t>
            </a:r>
            <a:r>
              <a:rPr lang="es-ES" sz="1200">
                <a:latin typeface="Arial Narrow" pitchFamily="34" charset="0"/>
              </a:rPr>
              <a:t> no discriminatorias en favor del desarrollo sostenible</a:t>
            </a:r>
            <a:endParaRPr lang="en-GB" sz="1200">
              <a:latin typeface="Arial Narrow" pitchFamily="34" charset="0"/>
            </a:endParaRPr>
          </a:p>
        </p:txBody>
      </p:sp>
      <p:pic>
        <p:nvPicPr>
          <p:cNvPr id="75779" name="Picture 6" descr="Resultado de imagen de ODS 16"/>
          <p:cNvPicPr>
            <a:picLocks noChangeAspect="1" noChangeArrowheads="1"/>
          </p:cNvPicPr>
          <p:nvPr/>
        </p:nvPicPr>
        <p:blipFill>
          <a:blip r:embed="rId5" cstate="print"/>
          <a:srcRect/>
          <a:stretch>
            <a:fillRect/>
          </a:stretch>
        </p:blipFill>
        <p:spPr bwMode="auto">
          <a:xfrm>
            <a:off x="468313" y="3789040"/>
            <a:ext cx="2051050" cy="2051050"/>
          </a:xfrm>
          <a:prstGeom prst="rect">
            <a:avLst/>
          </a:prstGeom>
          <a:noFill/>
          <a:ln w="9525">
            <a:noFill/>
            <a:miter lim="800000"/>
            <a:headEnd/>
            <a:tailEnd/>
          </a:ln>
        </p:spPr>
      </p:pic>
      <p:pic>
        <p:nvPicPr>
          <p:cNvPr id="5" name="Imagen 4" descr="C:\01. RUBEN\05. LOGOTIPOS\01. UNESCO Etxea\Alta resolución\Logo_UNESCO_Etxea_transp.gif"/>
          <p:cNvPicPr/>
          <p:nvPr/>
        </p:nvPicPr>
        <p:blipFill>
          <a:blip r:embed="rId6" cstate="print"/>
          <a:srcRect/>
          <a:stretch>
            <a:fillRect/>
          </a:stretch>
        </p:blipFill>
        <p:spPr bwMode="auto">
          <a:xfrm>
            <a:off x="0" y="6049033"/>
            <a:ext cx="1619672" cy="808967"/>
          </a:xfrm>
          <a:prstGeom prst="rect">
            <a:avLst/>
          </a:prstGeom>
          <a:noFill/>
          <a:ln w="9525">
            <a:noFill/>
            <a:miter lim="800000"/>
            <a:headEnd/>
            <a:tailEnd/>
          </a:ln>
        </p:spPr>
      </p:pic>
      <p:pic>
        <p:nvPicPr>
          <p:cNvPr id="6" name="Sonido grabad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cstate="print"/>
          <a:stretch>
            <a:fillRect/>
          </a:stretch>
        </p:blipFill>
        <p:spPr>
          <a:xfrm>
            <a:off x="4419600" y="3276600"/>
            <a:ext cx="304800" cy="304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9247" fill="hold"/>
                                        <p:tgtEl>
                                          <p:spTgt spid="6"/>
                                        </p:tgtEl>
                                      </p:cBhvr>
                                    </p:cmd>
                                  </p:childTnLst>
                                </p:cTn>
                              </p:par>
                            </p:childTnLst>
                          </p:cTn>
                        </p:par>
                      </p:childTnLst>
                    </p:cTn>
                  </p:par>
                </p:childTnLst>
              </p:cTn>
              <p:nextCondLst>
                <p:cond evt="onClick" delay="0">
                  <p:tgtEl>
                    <p:spTgt spid="6"/>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1 Título"/>
          <p:cNvSpPr>
            <a:spLocks noGrp="1"/>
          </p:cNvSpPr>
          <p:nvPr>
            <p:ph type="title"/>
          </p:nvPr>
        </p:nvSpPr>
        <p:spPr>
          <a:xfrm>
            <a:off x="6443663" y="1268413"/>
            <a:ext cx="2305050" cy="2428875"/>
          </a:xfrm>
        </p:spPr>
        <p:txBody>
          <a:bodyPr/>
          <a:lstStyle/>
          <a:p>
            <a:r>
              <a:rPr lang="es-ES_tradnl" sz="2000">
                <a:solidFill>
                  <a:srgbClr val="FFFFFF"/>
                </a:solidFill>
                <a:latin typeface="Arial Narrow" pitchFamily="34" charset="0"/>
              </a:rPr>
              <a:t>ODS 17. </a:t>
            </a:r>
            <a:br>
              <a:rPr lang="es-ES_tradnl" sz="2000">
                <a:solidFill>
                  <a:srgbClr val="FFFFFF"/>
                </a:solidFill>
                <a:latin typeface="Arial Narrow" pitchFamily="34" charset="0"/>
              </a:rPr>
            </a:br>
            <a:r>
              <a:rPr lang="es-ES_tradnl" sz="2000">
                <a:solidFill>
                  <a:srgbClr val="FFFFFF"/>
                </a:solidFill>
                <a:latin typeface="Arial Narrow" pitchFamily="34" charset="0"/>
              </a:rPr>
              <a:t>Fortalecer los medios de ejecución y revitalizar la alianza mundial para el desarrollo sostenible </a:t>
            </a:r>
            <a:endParaRPr lang="en-GB" sz="2000">
              <a:solidFill>
                <a:srgbClr val="FFFFFF"/>
              </a:solidFill>
              <a:latin typeface="Arial Narrow" pitchFamily="34" charset="0"/>
            </a:endParaRPr>
          </a:p>
        </p:txBody>
      </p:sp>
      <p:sp>
        <p:nvSpPr>
          <p:cNvPr id="77826" name="2 Marcador de contenido"/>
          <p:cNvSpPr>
            <a:spLocks noGrp="1"/>
          </p:cNvSpPr>
          <p:nvPr>
            <p:ph sz="quarter" idx="4294967295"/>
          </p:nvPr>
        </p:nvSpPr>
        <p:spPr>
          <a:xfrm>
            <a:off x="395288" y="549275"/>
            <a:ext cx="4895850" cy="6010275"/>
          </a:xfrm>
        </p:spPr>
        <p:txBody>
          <a:bodyPr/>
          <a:lstStyle/>
          <a:p>
            <a:pPr marL="0" indent="0" algn="just">
              <a:buFontTx/>
              <a:buNone/>
            </a:pPr>
            <a:r>
              <a:rPr lang="es-ES_tradnl" sz="2000" b="1">
                <a:solidFill>
                  <a:srgbClr val="C3DCFF"/>
                </a:solidFill>
                <a:latin typeface="Arial Narrow" pitchFamily="34" charset="0"/>
              </a:rPr>
              <a:t>Finanzas</a:t>
            </a:r>
            <a:endParaRPr lang="en-GB" sz="2000" b="1">
              <a:solidFill>
                <a:srgbClr val="C3DCFF"/>
              </a:solidFill>
              <a:latin typeface="Arial Narrow" pitchFamily="34" charset="0"/>
            </a:endParaRPr>
          </a:p>
          <a:p>
            <a:pPr marL="0" indent="0" algn="just">
              <a:buFontTx/>
              <a:buNone/>
            </a:pPr>
            <a:r>
              <a:rPr lang="es-ES_tradnl" sz="1400">
                <a:solidFill>
                  <a:srgbClr val="C3DCFF"/>
                </a:solidFill>
                <a:latin typeface="Arial Narrow" pitchFamily="34" charset="0"/>
              </a:rPr>
              <a:t> </a:t>
            </a:r>
            <a:endParaRPr lang="en-GB" sz="1400">
              <a:solidFill>
                <a:srgbClr val="C3DCFF"/>
              </a:solidFill>
              <a:latin typeface="Arial Narrow" pitchFamily="34" charset="0"/>
            </a:endParaRPr>
          </a:p>
          <a:p>
            <a:pPr marL="0" indent="0" algn="just">
              <a:buFontTx/>
              <a:buNone/>
            </a:pPr>
            <a:r>
              <a:rPr lang="es-ES_tradnl" sz="1400">
                <a:solidFill>
                  <a:srgbClr val="C3DCFF"/>
                </a:solidFill>
                <a:latin typeface="Arial Narrow" pitchFamily="34" charset="0"/>
              </a:rPr>
              <a:t>17.1	Fortalecer la movilización de recursos internos, incluso mediante la prestación de apoyo internacional a los países en desarrollo, con el fin de mejorar la capacidad nacional para recaudar ingresos fiscales y de otra índole</a:t>
            </a:r>
          </a:p>
          <a:p>
            <a:pPr marL="0" indent="0" algn="just">
              <a:buFontTx/>
              <a:buNone/>
            </a:pPr>
            <a:endParaRPr lang="en-GB" sz="1400">
              <a:solidFill>
                <a:srgbClr val="C3DCFF"/>
              </a:solidFill>
              <a:latin typeface="Arial Narrow" pitchFamily="34" charset="0"/>
            </a:endParaRPr>
          </a:p>
          <a:p>
            <a:pPr marL="0" indent="0" algn="just">
              <a:buFontTx/>
              <a:buNone/>
            </a:pPr>
            <a:r>
              <a:rPr lang="es-ES_tradnl" sz="1400">
                <a:solidFill>
                  <a:srgbClr val="C3DCFF"/>
                </a:solidFill>
                <a:latin typeface="Arial Narrow" pitchFamily="34" charset="0"/>
              </a:rPr>
              <a:t>17.2	[Velar por que] los países desarrollados cumplan cabalmente sus compromisos en relación con la asistencia oficial para el desarrollo, lo que incluye asignar el 0,7% del ingreso nacional bruto al rubro de asistencia oficial para el desarrollo destinada a países en desarrollo, del cual entre el 0,15% y el 0,20% debería proporcionarse a países menos adelantados</a:t>
            </a:r>
          </a:p>
          <a:p>
            <a:pPr marL="0" indent="0" algn="just">
              <a:buFontTx/>
              <a:buNone/>
            </a:pPr>
            <a:endParaRPr lang="en-GB" sz="1400">
              <a:solidFill>
                <a:srgbClr val="C3DCFF"/>
              </a:solidFill>
              <a:latin typeface="Arial Narrow" pitchFamily="34" charset="0"/>
            </a:endParaRPr>
          </a:p>
          <a:p>
            <a:pPr marL="0" indent="0" algn="just">
              <a:buFontTx/>
              <a:buNone/>
            </a:pPr>
            <a:r>
              <a:rPr lang="es-ES_tradnl" sz="1400">
                <a:solidFill>
                  <a:srgbClr val="C3DCFF"/>
                </a:solidFill>
                <a:latin typeface="Arial Narrow" pitchFamily="34" charset="0"/>
              </a:rPr>
              <a:t>17.3	Movilizar recursos financieros adicionales procedentes de múltiples fuentes para los países en desarrollo</a:t>
            </a:r>
          </a:p>
          <a:p>
            <a:pPr marL="0" indent="0" algn="just">
              <a:buFontTx/>
              <a:buNone/>
            </a:pPr>
            <a:endParaRPr lang="en-GB" sz="1400">
              <a:solidFill>
                <a:srgbClr val="C3DCFF"/>
              </a:solidFill>
              <a:latin typeface="Arial Narrow" pitchFamily="34" charset="0"/>
            </a:endParaRPr>
          </a:p>
          <a:p>
            <a:pPr marL="0" indent="0" algn="just">
              <a:buFontTx/>
              <a:buNone/>
            </a:pPr>
            <a:r>
              <a:rPr lang="es-ES_tradnl" sz="1400">
                <a:solidFill>
                  <a:srgbClr val="C3DCFF"/>
                </a:solidFill>
                <a:latin typeface="Arial Narrow" pitchFamily="34" charset="0"/>
              </a:rPr>
              <a:t>17.4	Ayudar a los países en desarrollo a lograr la sostenibilidad de la deuda a largo plazo con políticas coordinadas orientadas a fomentar la financiación, el alivio y la reestructuración de la deuda, según proceda, y hacer frente a la deuda externa de los países pobres muy endeudados a fin de reducir el endeudamiento excesivo</a:t>
            </a:r>
          </a:p>
          <a:p>
            <a:pPr marL="0" indent="0" algn="just">
              <a:buFontTx/>
              <a:buNone/>
            </a:pPr>
            <a:endParaRPr lang="en-GB" sz="1100">
              <a:solidFill>
                <a:srgbClr val="C3DCFF"/>
              </a:solidFill>
              <a:latin typeface="Arial Narrow" pitchFamily="34" charset="0"/>
            </a:endParaRPr>
          </a:p>
          <a:p>
            <a:pPr marL="0" indent="0" algn="just">
              <a:buFontTx/>
              <a:buNone/>
            </a:pPr>
            <a:r>
              <a:rPr lang="es-ES_tradnl" sz="1400">
                <a:solidFill>
                  <a:srgbClr val="C3DCFF"/>
                </a:solidFill>
                <a:latin typeface="Arial Narrow" pitchFamily="34" charset="0"/>
              </a:rPr>
              <a:t>17.5	Adoptar y aplicar sistemas de promoción de las inversiones en favor de los países menos adelantados</a:t>
            </a:r>
            <a:endParaRPr lang="en-GB" sz="1400">
              <a:solidFill>
                <a:srgbClr val="C3DCFF"/>
              </a:solidFill>
              <a:latin typeface="Arial Narrow" pitchFamily="34" charset="0"/>
            </a:endParaRPr>
          </a:p>
          <a:p>
            <a:pPr marL="0" indent="0" algn="just">
              <a:buFontTx/>
              <a:buNone/>
            </a:pPr>
            <a:endParaRPr lang="en-GB" sz="1400"/>
          </a:p>
        </p:txBody>
      </p:sp>
      <p:pic>
        <p:nvPicPr>
          <p:cNvPr id="77827" name="Picture 6" descr="Resultado de imagen de ODS 17"/>
          <p:cNvPicPr>
            <a:picLocks noChangeAspect="1" noChangeArrowheads="1"/>
          </p:cNvPicPr>
          <p:nvPr/>
        </p:nvPicPr>
        <p:blipFill>
          <a:blip r:embed="rId5" cstate="print"/>
          <a:srcRect/>
          <a:stretch>
            <a:fillRect/>
          </a:stretch>
        </p:blipFill>
        <p:spPr bwMode="auto">
          <a:xfrm>
            <a:off x="6660232" y="3645024"/>
            <a:ext cx="2052637" cy="2052637"/>
          </a:xfrm>
          <a:prstGeom prst="rect">
            <a:avLst/>
          </a:prstGeom>
          <a:noFill/>
          <a:ln w="9525">
            <a:noFill/>
            <a:miter lim="800000"/>
            <a:headEnd/>
            <a:tailEnd/>
          </a:ln>
        </p:spPr>
      </p:pic>
      <p:pic>
        <p:nvPicPr>
          <p:cNvPr id="5" name="Imagen 4" descr="C:\01. RUBEN\05. LOGOTIPOS\01. UNESCO Etxea\Alta resolución\Logo_UNESCO_Etxea_transp.gif"/>
          <p:cNvPicPr/>
          <p:nvPr/>
        </p:nvPicPr>
        <p:blipFill>
          <a:blip r:embed="rId6" cstate="print"/>
          <a:srcRect/>
          <a:stretch>
            <a:fillRect/>
          </a:stretch>
        </p:blipFill>
        <p:spPr bwMode="auto">
          <a:xfrm>
            <a:off x="7524328" y="6021287"/>
            <a:ext cx="1619672" cy="808967"/>
          </a:xfrm>
          <a:prstGeom prst="rect">
            <a:avLst/>
          </a:prstGeom>
          <a:noFill/>
          <a:ln w="9525">
            <a:noFill/>
            <a:miter lim="800000"/>
            <a:headEnd/>
            <a:tailEnd/>
          </a:ln>
        </p:spPr>
      </p:pic>
      <p:pic>
        <p:nvPicPr>
          <p:cNvPr id="6" name="Sonido grabad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cstate="print"/>
          <a:stretch>
            <a:fillRect/>
          </a:stretch>
        </p:blipFill>
        <p:spPr>
          <a:xfrm>
            <a:off x="4419600" y="3276600"/>
            <a:ext cx="304800" cy="304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3637" fill="hold"/>
                                        <p:tgtEl>
                                          <p:spTgt spid="6"/>
                                        </p:tgtEl>
                                      </p:cBhvr>
                                    </p:cmd>
                                  </p:childTnLst>
                                </p:cTn>
                              </p:par>
                            </p:childTnLst>
                          </p:cTn>
                        </p:par>
                      </p:childTnLst>
                    </p:cTn>
                  </p:par>
                </p:childTnLst>
              </p:cTn>
              <p:nextCondLst>
                <p:cond evt="onClick" delay="0">
                  <p:tgtEl>
                    <p:spTgt spid="6"/>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2 Marcador de contenido"/>
          <p:cNvSpPr>
            <a:spLocks noGrp="1"/>
          </p:cNvSpPr>
          <p:nvPr>
            <p:ph sz="quarter" idx="4294967295"/>
          </p:nvPr>
        </p:nvSpPr>
        <p:spPr>
          <a:xfrm>
            <a:off x="684213" y="1412875"/>
            <a:ext cx="4679950" cy="4752975"/>
          </a:xfrm>
        </p:spPr>
        <p:txBody>
          <a:bodyPr/>
          <a:lstStyle/>
          <a:p>
            <a:pPr marL="0" indent="0">
              <a:buFontTx/>
              <a:buNone/>
            </a:pPr>
            <a:r>
              <a:rPr lang="es-ES_tradnl" sz="2000" b="1">
                <a:solidFill>
                  <a:srgbClr val="C3DCFF"/>
                </a:solidFill>
                <a:latin typeface="Arial Narrow" pitchFamily="34" charset="0"/>
              </a:rPr>
              <a:t>Tecnología</a:t>
            </a:r>
            <a:endParaRPr lang="en-GB" sz="2000" b="1">
              <a:solidFill>
                <a:srgbClr val="C3DCFF"/>
              </a:solidFill>
              <a:latin typeface="Arial Narrow" pitchFamily="34" charset="0"/>
            </a:endParaRPr>
          </a:p>
          <a:p>
            <a:pPr marL="0" indent="0">
              <a:buFontTx/>
              <a:buNone/>
            </a:pPr>
            <a:r>
              <a:rPr lang="es-ES_tradnl" sz="1200">
                <a:solidFill>
                  <a:srgbClr val="C3DCFF"/>
                </a:solidFill>
                <a:latin typeface="Arial Narrow" pitchFamily="34" charset="0"/>
              </a:rPr>
              <a:t> </a:t>
            </a:r>
            <a:endParaRPr lang="en-GB" sz="1200">
              <a:solidFill>
                <a:srgbClr val="C3DCFF"/>
              </a:solidFill>
              <a:latin typeface="Arial Narrow" pitchFamily="34" charset="0"/>
            </a:endParaRPr>
          </a:p>
          <a:p>
            <a:pPr marL="0" indent="0" algn="just">
              <a:buFontTx/>
              <a:buNone/>
            </a:pPr>
            <a:r>
              <a:rPr lang="es-ES_tradnl" sz="1400">
                <a:solidFill>
                  <a:srgbClr val="C3DCFF"/>
                </a:solidFill>
                <a:latin typeface="Arial Narrow" pitchFamily="34" charset="0"/>
              </a:rPr>
              <a:t>17.6	Mejorar la cooperación regional e internacional Norte-Sur, Sur-Sur y triangular en materia de ciencia, tecnología e innovación y el acceso a ellas y aumentar el intercambio de conocimientos en condiciones mutuamente convenidas, entre otras cosas mejorando la coordinación entre los mecanismos existentes, en particular en el ámbito de las Naciones Unidas, y mediante un mecanismo mundial de facilitación de la tecnología una vez acordado</a:t>
            </a:r>
          </a:p>
          <a:p>
            <a:pPr marL="0" indent="0" algn="just">
              <a:buFontTx/>
              <a:buNone/>
            </a:pPr>
            <a:endParaRPr lang="en-GB" sz="1400">
              <a:solidFill>
                <a:srgbClr val="C3DCFF"/>
              </a:solidFill>
              <a:latin typeface="Arial Narrow" pitchFamily="34" charset="0"/>
            </a:endParaRPr>
          </a:p>
          <a:p>
            <a:pPr marL="0" indent="0" algn="just">
              <a:buFontTx/>
              <a:buNone/>
            </a:pPr>
            <a:r>
              <a:rPr lang="es-ES_tradnl" sz="1400">
                <a:solidFill>
                  <a:srgbClr val="C3DCFF"/>
                </a:solidFill>
                <a:latin typeface="Arial Narrow" pitchFamily="34" charset="0"/>
              </a:rPr>
              <a:t>17.7	Promover el desarrollo, la transferencia, la divulgación y la difusión de tecnologías ecológicamente racionales a los países en desarrollo en condiciones favorables, incluso en condiciones concesionarias y preferenciales, por mutuo acuerdo</a:t>
            </a:r>
          </a:p>
          <a:p>
            <a:pPr marL="0" indent="0" algn="just">
              <a:buFontTx/>
              <a:buNone/>
            </a:pPr>
            <a:endParaRPr lang="en-GB" sz="1400">
              <a:solidFill>
                <a:srgbClr val="C3DCFF"/>
              </a:solidFill>
              <a:latin typeface="Arial Narrow" pitchFamily="34" charset="0"/>
            </a:endParaRPr>
          </a:p>
          <a:p>
            <a:pPr marL="0" indent="0" algn="just">
              <a:buFontTx/>
              <a:buNone/>
            </a:pPr>
            <a:r>
              <a:rPr lang="es-ES_tradnl" sz="1400">
                <a:solidFill>
                  <a:srgbClr val="C3DCFF"/>
                </a:solidFill>
                <a:latin typeface="Arial Narrow" pitchFamily="34" charset="0"/>
              </a:rPr>
              <a:t>17.8	Poner en pleno funcionamiento, a más tardar en 2017, el banco de tecnología y el mecanismo de apoyo a la ciencia, la tecnología y la innovación para los países menos adelantados y aumentar la utilización de tecnología instrumental, en particular la tecnología de la información y las comunicaciones</a:t>
            </a:r>
            <a:endParaRPr lang="en-GB" sz="1400">
              <a:solidFill>
                <a:srgbClr val="C3DCFF"/>
              </a:solidFill>
              <a:latin typeface="Arial Narrow" pitchFamily="34" charset="0"/>
            </a:endParaRPr>
          </a:p>
          <a:p>
            <a:pPr marL="0" indent="0" algn="just">
              <a:buFontTx/>
              <a:buNone/>
            </a:pPr>
            <a:endParaRPr lang="en-GB" sz="1200">
              <a:solidFill>
                <a:srgbClr val="FFFFFF"/>
              </a:solidFill>
              <a:latin typeface="Arial Narrow" pitchFamily="34" charset="0"/>
            </a:endParaRPr>
          </a:p>
        </p:txBody>
      </p:sp>
      <p:sp>
        <p:nvSpPr>
          <p:cNvPr id="11" name="1 Título"/>
          <p:cNvSpPr txBox="1">
            <a:spLocks/>
          </p:cNvSpPr>
          <p:nvPr/>
        </p:nvSpPr>
        <p:spPr bwMode="auto">
          <a:xfrm>
            <a:off x="6443663" y="1268413"/>
            <a:ext cx="2305050" cy="2428875"/>
          </a:xfrm>
          <a:prstGeom prst="rect">
            <a:avLst/>
          </a:prstGeom>
          <a:noFill/>
          <a:ln w="9525">
            <a:noFill/>
            <a:miter lim="800000"/>
            <a:headEnd/>
            <a:tailEnd/>
          </a:ln>
        </p:spPr>
        <p:txBody>
          <a:bodyPr anchor="ctr"/>
          <a:lstStyle/>
          <a:p>
            <a:pPr algn="ctr" eaLnBrk="0" hangingPunct="0">
              <a:defRPr/>
            </a:pPr>
            <a:r>
              <a:rPr lang="es-ES_tradnl" sz="2000" kern="0">
                <a:solidFill>
                  <a:srgbClr val="FFFFFF"/>
                </a:solidFill>
                <a:latin typeface="Arial Narrow" pitchFamily="34" charset="0"/>
                <a:ea typeface="+mj-ea"/>
                <a:cs typeface="+mj-cs"/>
              </a:rPr>
              <a:t>ODS 17. </a:t>
            </a:r>
            <a:br>
              <a:rPr lang="es-ES_tradnl" sz="2000" kern="0">
                <a:solidFill>
                  <a:srgbClr val="FFFFFF"/>
                </a:solidFill>
                <a:latin typeface="Arial Narrow" pitchFamily="34" charset="0"/>
                <a:ea typeface="+mj-ea"/>
                <a:cs typeface="+mj-cs"/>
              </a:rPr>
            </a:br>
            <a:r>
              <a:rPr lang="es-ES_tradnl" sz="2000" kern="0">
                <a:solidFill>
                  <a:srgbClr val="FFFFFF"/>
                </a:solidFill>
                <a:latin typeface="Arial Narrow" pitchFamily="34" charset="0"/>
                <a:ea typeface="+mj-ea"/>
                <a:cs typeface="+mj-cs"/>
              </a:rPr>
              <a:t>Fortalecer los medios de ejecución y revitalizar la alianza mundial para el desarrollo sostenible </a:t>
            </a:r>
            <a:endParaRPr lang="en-GB" sz="2000" kern="0" dirty="0">
              <a:solidFill>
                <a:srgbClr val="FFFFFF"/>
              </a:solidFill>
              <a:latin typeface="Arial Narrow" pitchFamily="34" charset="0"/>
              <a:ea typeface="+mj-ea"/>
              <a:cs typeface="+mj-cs"/>
            </a:endParaRPr>
          </a:p>
        </p:txBody>
      </p:sp>
      <p:pic>
        <p:nvPicPr>
          <p:cNvPr id="79876" name="Picture 6" descr="Resultado de imagen de ODS 17"/>
          <p:cNvPicPr>
            <a:picLocks noChangeAspect="1" noChangeArrowheads="1"/>
          </p:cNvPicPr>
          <p:nvPr/>
        </p:nvPicPr>
        <p:blipFill>
          <a:blip r:embed="rId3" cstate="print"/>
          <a:srcRect/>
          <a:stretch>
            <a:fillRect/>
          </a:stretch>
        </p:blipFill>
        <p:spPr bwMode="auto">
          <a:xfrm>
            <a:off x="6660232" y="3789040"/>
            <a:ext cx="2052637" cy="2052637"/>
          </a:xfrm>
          <a:prstGeom prst="rect">
            <a:avLst/>
          </a:prstGeom>
          <a:noFill/>
          <a:ln w="9525">
            <a:noFill/>
            <a:miter lim="800000"/>
            <a:headEnd/>
            <a:tailEnd/>
          </a:ln>
        </p:spPr>
      </p:pic>
      <p:pic>
        <p:nvPicPr>
          <p:cNvPr id="6" name="Imagen 5" descr="C:\01. RUBEN\05. LOGOTIPOS\01. UNESCO Etxea\Alta resolución\Logo_UNESCO_Etxea_transp.gif"/>
          <p:cNvPicPr/>
          <p:nvPr/>
        </p:nvPicPr>
        <p:blipFill>
          <a:blip r:embed="rId4" cstate="print"/>
          <a:srcRect/>
          <a:stretch>
            <a:fillRect/>
          </a:stretch>
        </p:blipFill>
        <p:spPr bwMode="auto">
          <a:xfrm>
            <a:off x="7524328" y="6021287"/>
            <a:ext cx="1619672" cy="808967"/>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2 Marcador de contenido"/>
          <p:cNvSpPr>
            <a:spLocks noGrp="1"/>
          </p:cNvSpPr>
          <p:nvPr>
            <p:ph sz="quarter" idx="4294967295"/>
          </p:nvPr>
        </p:nvSpPr>
        <p:spPr>
          <a:xfrm>
            <a:off x="539750" y="836613"/>
            <a:ext cx="4757738" cy="5688012"/>
          </a:xfrm>
        </p:spPr>
        <p:txBody>
          <a:bodyPr/>
          <a:lstStyle/>
          <a:p>
            <a:pPr marL="0" indent="0" algn="just">
              <a:buFontTx/>
              <a:buNone/>
            </a:pPr>
            <a:r>
              <a:rPr lang="es-ES_tradnl" sz="2000" b="1">
                <a:solidFill>
                  <a:srgbClr val="C3DCFF"/>
                </a:solidFill>
                <a:latin typeface="Arial Narrow" pitchFamily="34" charset="0"/>
              </a:rPr>
              <a:t>Creación de capacidad</a:t>
            </a:r>
            <a:endParaRPr lang="en-GB" sz="2000">
              <a:solidFill>
                <a:srgbClr val="C3DCFF"/>
              </a:solidFill>
              <a:latin typeface="Arial Narrow" pitchFamily="34" charset="0"/>
            </a:endParaRPr>
          </a:p>
          <a:p>
            <a:pPr marL="0" indent="0" algn="just">
              <a:buFontTx/>
              <a:buNone/>
            </a:pPr>
            <a:r>
              <a:rPr lang="es-ES_tradnl" sz="1200">
                <a:solidFill>
                  <a:srgbClr val="C3DCFF"/>
                </a:solidFill>
                <a:latin typeface="Arial Narrow" pitchFamily="34" charset="0"/>
              </a:rPr>
              <a:t>17.9	Aumentar el apoyo internacional a la ejecución de programas de fomento de la capacidad eficaces y con objetivos concretos en los países en desarrollo a fin de apoyar los planes nacionales orientados a aplicar todos los objetivos de desarrollo sostenible, incluso mediante la cooperación Norte-Sur, Sur-Sur y triangular</a:t>
            </a:r>
            <a:endParaRPr lang="en-GB" sz="1200">
              <a:solidFill>
                <a:srgbClr val="C3DCFF"/>
              </a:solidFill>
              <a:latin typeface="Arial Narrow" pitchFamily="34" charset="0"/>
            </a:endParaRPr>
          </a:p>
          <a:p>
            <a:pPr marL="0" indent="0" algn="just">
              <a:buFontTx/>
              <a:buNone/>
            </a:pPr>
            <a:r>
              <a:rPr lang="es-ES_tradnl" sz="1200">
                <a:solidFill>
                  <a:srgbClr val="C3DCFF"/>
                </a:solidFill>
                <a:latin typeface="Arial Narrow" pitchFamily="34" charset="0"/>
              </a:rPr>
              <a:t> </a:t>
            </a:r>
            <a:endParaRPr lang="en-GB" sz="1200">
              <a:solidFill>
                <a:srgbClr val="C3DCFF"/>
              </a:solidFill>
              <a:latin typeface="Arial Narrow" pitchFamily="34" charset="0"/>
            </a:endParaRPr>
          </a:p>
          <a:p>
            <a:pPr marL="0" indent="0" algn="just">
              <a:buFontTx/>
              <a:buNone/>
            </a:pPr>
            <a:r>
              <a:rPr lang="es-ES_tradnl" sz="2000" b="1">
                <a:solidFill>
                  <a:srgbClr val="C3DCFF"/>
                </a:solidFill>
                <a:latin typeface="Arial Narrow" pitchFamily="34" charset="0"/>
              </a:rPr>
              <a:t>Comercio</a:t>
            </a:r>
            <a:endParaRPr lang="en-GB" sz="2000">
              <a:solidFill>
                <a:srgbClr val="C3DCFF"/>
              </a:solidFill>
              <a:latin typeface="Arial Narrow" pitchFamily="34" charset="0"/>
            </a:endParaRPr>
          </a:p>
          <a:p>
            <a:pPr marL="0" indent="0" algn="just">
              <a:buFontTx/>
              <a:buNone/>
            </a:pPr>
            <a:r>
              <a:rPr lang="es-ES_tradnl" sz="1200">
                <a:solidFill>
                  <a:srgbClr val="C3DCFF"/>
                </a:solidFill>
                <a:latin typeface="Arial Narrow" pitchFamily="34" charset="0"/>
              </a:rPr>
              <a:t>17.10	Promover un sistema de comercio multilateral universal, basado en normas, abierto, no discriminatorio y equitativo en el marco de la Organización Mundial del Comercio, incluso mediante la conclusión de las negociaciones con arreglo a su Programa de Doha para el Desarrollo</a:t>
            </a:r>
          </a:p>
          <a:p>
            <a:pPr marL="0" indent="0" algn="just">
              <a:buFontTx/>
              <a:buNone/>
            </a:pPr>
            <a:endParaRPr lang="en-GB" sz="1200">
              <a:solidFill>
                <a:srgbClr val="C3DCFF"/>
              </a:solidFill>
              <a:latin typeface="Arial Narrow" pitchFamily="34" charset="0"/>
            </a:endParaRPr>
          </a:p>
          <a:p>
            <a:pPr marL="0" indent="0" algn="just">
              <a:buFontTx/>
              <a:buNone/>
            </a:pPr>
            <a:r>
              <a:rPr lang="es-ES_tradnl" sz="1200">
                <a:solidFill>
                  <a:srgbClr val="C3DCFF"/>
                </a:solidFill>
                <a:latin typeface="Arial Narrow" pitchFamily="34" charset="0"/>
              </a:rPr>
              <a:t>17.11	Aumentar de manera significativa las exportaciones de los países en desarrollo, en particular con miras a duplicar la participación de los países menos adelantados en las exportaciones mundiales para 2020</a:t>
            </a:r>
          </a:p>
          <a:p>
            <a:pPr marL="0" indent="0" algn="just">
              <a:buFontTx/>
              <a:buNone/>
            </a:pPr>
            <a:r>
              <a:rPr lang="es-ES_tradnl" sz="1200">
                <a:solidFill>
                  <a:srgbClr val="C3DCFF"/>
                </a:solidFill>
                <a:latin typeface="Arial Narrow" pitchFamily="34" charset="0"/>
              </a:rPr>
              <a:t> </a:t>
            </a:r>
            <a:endParaRPr lang="en-GB" sz="1200">
              <a:solidFill>
                <a:srgbClr val="C3DCFF"/>
              </a:solidFill>
              <a:latin typeface="Arial Narrow" pitchFamily="34" charset="0"/>
            </a:endParaRPr>
          </a:p>
          <a:p>
            <a:pPr marL="0" indent="0" algn="just">
              <a:buFontTx/>
              <a:buNone/>
            </a:pPr>
            <a:r>
              <a:rPr lang="es-ES_tradnl" sz="1200">
                <a:solidFill>
                  <a:srgbClr val="C3DCFF"/>
                </a:solidFill>
                <a:latin typeface="Arial Narrow" pitchFamily="34" charset="0"/>
              </a:rPr>
              <a:t>17.12	Lograr la consecución oportuna del acceso a los mercados, libre de derechos y de contingentes, de manera duradera para todos los países menos adelantados, de conformidad con las decisiones de la Organización Mundial del Comercio, lo que incluye velar por que las normas de origen preferenciales aplicables a las importaciones de los países menos adelantados sean transparentes y sencillas y contribuyan a facilitar el acceso a los mercados.</a:t>
            </a:r>
            <a:endParaRPr lang="en-GB" sz="1200">
              <a:solidFill>
                <a:srgbClr val="C3DCFF"/>
              </a:solidFill>
              <a:latin typeface="Arial Narrow" pitchFamily="34" charset="0"/>
            </a:endParaRPr>
          </a:p>
          <a:p>
            <a:pPr marL="0" indent="0" algn="just">
              <a:buFontTx/>
              <a:buNone/>
            </a:pPr>
            <a:endParaRPr lang="en-GB" sz="1200"/>
          </a:p>
        </p:txBody>
      </p:sp>
      <p:sp>
        <p:nvSpPr>
          <p:cNvPr id="81922" name="9 Título"/>
          <p:cNvSpPr>
            <a:spLocks noGrp="1"/>
          </p:cNvSpPr>
          <p:nvPr>
            <p:ph type="title"/>
          </p:nvPr>
        </p:nvSpPr>
        <p:spPr/>
        <p:txBody>
          <a:bodyPr/>
          <a:lstStyle/>
          <a:p>
            <a:endParaRPr lang="es-ES"/>
          </a:p>
        </p:txBody>
      </p:sp>
      <p:sp>
        <p:nvSpPr>
          <p:cNvPr id="11" name="1 Título"/>
          <p:cNvSpPr txBox="1">
            <a:spLocks/>
          </p:cNvSpPr>
          <p:nvPr/>
        </p:nvSpPr>
        <p:spPr bwMode="auto">
          <a:xfrm>
            <a:off x="6443663" y="1268413"/>
            <a:ext cx="2305050" cy="2428875"/>
          </a:xfrm>
          <a:prstGeom prst="rect">
            <a:avLst/>
          </a:prstGeom>
          <a:noFill/>
          <a:ln w="9525">
            <a:noFill/>
            <a:miter lim="800000"/>
            <a:headEnd/>
            <a:tailEnd/>
          </a:ln>
        </p:spPr>
        <p:txBody>
          <a:bodyPr anchor="ctr"/>
          <a:lstStyle/>
          <a:p>
            <a:pPr algn="ctr" eaLnBrk="0" hangingPunct="0">
              <a:defRPr/>
            </a:pPr>
            <a:r>
              <a:rPr lang="es-ES_tradnl" sz="2000" kern="0">
                <a:solidFill>
                  <a:srgbClr val="FFFFFF"/>
                </a:solidFill>
                <a:latin typeface="Arial Narrow" pitchFamily="34" charset="0"/>
                <a:ea typeface="+mj-ea"/>
                <a:cs typeface="+mj-cs"/>
              </a:rPr>
              <a:t>ODS 17. </a:t>
            </a:r>
            <a:br>
              <a:rPr lang="es-ES_tradnl" sz="2000" kern="0">
                <a:solidFill>
                  <a:srgbClr val="FFFFFF"/>
                </a:solidFill>
                <a:latin typeface="Arial Narrow" pitchFamily="34" charset="0"/>
                <a:ea typeface="+mj-ea"/>
                <a:cs typeface="+mj-cs"/>
              </a:rPr>
            </a:br>
            <a:r>
              <a:rPr lang="es-ES_tradnl" sz="2000" kern="0">
                <a:solidFill>
                  <a:srgbClr val="FFFFFF"/>
                </a:solidFill>
                <a:latin typeface="Arial Narrow" pitchFamily="34" charset="0"/>
                <a:ea typeface="+mj-ea"/>
                <a:cs typeface="+mj-cs"/>
              </a:rPr>
              <a:t>Fortalecer los medios de ejecución y revitalizar la alianza mundial para el desarrollo sostenible </a:t>
            </a:r>
            <a:endParaRPr lang="en-GB" sz="2000" kern="0" dirty="0">
              <a:solidFill>
                <a:srgbClr val="FFFFFF"/>
              </a:solidFill>
              <a:latin typeface="Arial Narrow" pitchFamily="34" charset="0"/>
              <a:ea typeface="+mj-ea"/>
              <a:cs typeface="+mj-cs"/>
            </a:endParaRPr>
          </a:p>
        </p:txBody>
      </p:sp>
      <p:pic>
        <p:nvPicPr>
          <p:cNvPr id="81924" name="Picture 6" descr="Resultado de imagen de ODS 17"/>
          <p:cNvPicPr>
            <a:picLocks noChangeAspect="1" noChangeArrowheads="1"/>
          </p:cNvPicPr>
          <p:nvPr/>
        </p:nvPicPr>
        <p:blipFill>
          <a:blip r:embed="rId3" cstate="print"/>
          <a:srcRect/>
          <a:stretch>
            <a:fillRect/>
          </a:stretch>
        </p:blipFill>
        <p:spPr bwMode="auto">
          <a:xfrm>
            <a:off x="6660232" y="3717032"/>
            <a:ext cx="2052637" cy="2052637"/>
          </a:xfrm>
          <a:prstGeom prst="rect">
            <a:avLst/>
          </a:prstGeom>
          <a:noFill/>
          <a:ln w="9525">
            <a:noFill/>
            <a:miter lim="800000"/>
            <a:headEnd/>
            <a:tailEnd/>
          </a:ln>
        </p:spPr>
      </p:pic>
      <p:pic>
        <p:nvPicPr>
          <p:cNvPr id="6" name="Imagen 5" descr="C:\01. RUBEN\05. LOGOTIPOS\01. UNESCO Etxea\Alta resolución\Logo_UNESCO_Etxea_transp.gif"/>
          <p:cNvPicPr/>
          <p:nvPr/>
        </p:nvPicPr>
        <p:blipFill>
          <a:blip r:embed="rId4" cstate="print"/>
          <a:srcRect/>
          <a:stretch>
            <a:fillRect/>
          </a:stretch>
        </p:blipFill>
        <p:spPr bwMode="auto">
          <a:xfrm>
            <a:off x="7524328" y="6021287"/>
            <a:ext cx="1619672" cy="808967"/>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2 Marcador de contenido"/>
          <p:cNvSpPr>
            <a:spLocks noGrp="1"/>
          </p:cNvSpPr>
          <p:nvPr>
            <p:ph sz="quarter" idx="4294967295"/>
          </p:nvPr>
        </p:nvSpPr>
        <p:spPr>
          <a:xfrm>
            <a:off x="468313" y="908050"/>
            <a:ext cx="5040312" cy="5245100"/>
          </a:xfrm>
        </p:spPr>
        <p:txBody>
          <a:bodyPr/>
          <a:lstStyle/>
          <a:p>
            <a:pPr marL="0" indent="0" algn="just">
              <a:buFontTx/>
              <a:buNone/>
            </a:pPr>
            <a:r>
              <a:rPr lang="es-ES_tradnl" sz="2000" b="1">
                <a:solidFill>
                  <a:srgbClr val="C3DCFF"/>
                </a:solidFill>
                <a:latin typeface="Arial Narrow" pitchFamily="34" charset="0"/>
              </a:rPr>
              <a:t>Cuestiones sistémicas</a:t>
            </a:r>
            <a:endParaRPr lang="en-GB" sz="2000" b="1">
              <a:solidFill>
                <a:srgbClr val="C3DCFF"/>
              </a:solidFill>
              <a:latin typeface="Arial Narrow" pitchFamily="34" charset="0"/>
            </a:endParaRPr>
          </a:p>
          <a:p>
            <a:pPr marL="0" indent="0" algn="just">
              <a:buFontTx/>
              <a:buNone/>
            </a:pPr>
            <a:r>
              <a:rPr lang="es-ES_tradnl" sz="1400">
                <a:solidFill>
                  <a:srgbClr val="C3DCFF"/>
                </a:solidFill>
                <a:latin typeface="Arial Narrow" pitchFamily="34" charset="0"/>
              </a:rPr>
              <a:t> </a:t>
            </a:r>
            <a:endParaRPr lang="en-GB" sz="1400">
              <a:solidFill>
                <a:srgbClr val="C3DCFF"/>
              </a:solidFill>
              <a:latin typeface="Arial Narrow" pitchFamily="34" charset="0"/>
            </a:endParaRPr>
          </a:p>
          <a:p>
            <a:pPr marL="0" indent="0" algn="just">
              <a:buFontTx/>
              <a:buNone/>
            </a:pPr>
            <a:r>
              <a:rPr lang="es-ES_tradnl" sz="2000" b="1" i="1">
                <a:solidFill>
                  <a:srgbClr val="C3DCFF"/>
                </a:solidFill>
                <a:latin typeface="Arial Narrow" pitchFamily="34" charset="0"/>
              </a:rPr>
              <a:t>Coherencia normativa e institucional</a:t>
            </a:r>
            <a:endParaRPr lang="en-GB" sz="2000" b="1">
              <a:solidFill>
                <a:srgbClr val="C3DCFF"/>
              </a:solidFill>
              <a:latin typeface="Arial Narrow" pitchFamily="34" charset="0"/>
            </a:endParaRPr>
          </a:p>
          <a:p>
            <a:pPr marL="0" indent="0" algn="just">
              <a:buFontTx/>
              <a:buNone/>
            </a:pPr>
            <a:r>
              <a:rPr lang="es-ES_tradnl" sz="1400">
                <a:solidFill>
                  <a:srgbClr val="C3DCFF"/>
                </a:solidFill>
                <a:latin typeface="Arial Narrow" pitchFamily="34" charset="0"/>
              </a:rPr>
              <a:t>17.13	Aumentar la estabilidad macroeconómica mundial, incluso mediante la coordinación y coherencia normativas</a:t>
            </a:r>
            <a:endParaRPr lang="en-GB" sz="1400">
              <a:solidFill>
                <a:srgbClr val="C3DCFF"/>
              </a:solidFill>
              <a:latin typeface="Arial Narrow" pitchFamily="34" charset="0"/>
            </a:endParaRPr>
          </a:p>
          <a:p>
            <a:pPr marL="0" indent="0" algn="just">
              <a:buFontTx/>
              <a:buNone/>
            </a:pPr>
            <a:r>
              <a:rPr lang="es-ES_tradnl" sz="1400">
                <a:solidFill>
                  <a:srgbClr val="C3DCFF"/>
                </a:solidFill>
                <a:latin typeface="Arial Narrow" pitchFamily="34" charset="0"/>
              </a:rPr>
              <a:t>17.14	Mejorar la coherencia normativa para el desarrollo sostenible</a:t>
            </a:r>
            <a:endParaRPr lang="en-GB" sz="1400">
              <a:solidFill>
                <a:srgbClr val="C3DCFF"/>
              </a:solidFill>
              <a:latin typeface="Arial Narrow" pitchFamily="34" charset="0"/>
            </a:endParaRPr>
          </a:p>
          <a:p>
            <a:pPr marL="0" indent="0" algn="just">
              <a:buFontTx/>
              <a:buNone/>
            </a:pPr>
            <a:r>
              <a:rPr lang="es-ES_tradnl" sz="1400">
                <a:solidFill>
                  <a:srgbClr val="C3DCFF"/>
                </a:solidFill>
                <a:latin typeface="Arial Narrow" pitchFamily="34" charset="0"/>
              </a:rPr>
              <a:t>17.15	Respetar el liderazgo y el margen normativo de cada país para establecer y aplicar políticas orientadas a la erradicación de la pobreza y la promoción del desarrollo sostenible</a:t>
            </a:r>
            <a:endParaRPr lang="en-GB" sz="1400">
              <a:solidFill>
                <a:srgbClr val="C3DCFF"/>
              </a:solidFill>
              <a:latin typeface="Arial Narrow" pitchFamily="34" charset="0"/>
            </a:endParaRPr>
          </a:p>
          <a:p>
            <a:pPr marL="0" indent="0" algn="just">
              <a:buFontTx/>
              <a:buNone/>
            </a:pPr>
            <a:r>
              <a:rPr lang="es-ES_tradnl" sz="1400">
                <a:solidFill>
                  <a:srgbClr val="C3DCFF"/>
                </a:solidFill>
                <a:latin typeface="Arial Narrow" pitchFamily="34" charset="0"/>
              </a:rPr>
              <a:t> </a:t>
            </a:r>
            <a:endParaRPr lang="en-GB" sz="1400">
              <a:solidFill>
                <a:srgbClr val="C3DCFF"/>
              </a:solidFill>
              <a:latin typeface="Arial Narrow" pitchFamily="34" charset="0"/>
            </a:endParaRPr>
          </a:p>
          <a:p>
            <a:pPr marL="0" indent="0" algn="just">
              <a:buFontTx/>
              <a:buNone/>
            </a:pPr>
            <a:r>
              <a:rPr lang="es-ES_tradnl" sz="2000" b="1" i="1">
                <a:solidFill>
                  <a:srgbClr val="C3DCFF"/>
                </a:solidFill>
                <a:latin typeface="Arial Narrow" pitchFamily="34" charset="0"/>
              </a:rPr>
              <a:t>Alianzas entre múltiples interesados</a:t>
            </a:r>
            <a:endParaRPr lang="en-GB" sz="2000" b="1" i="1">
              <a:solidFill>
                <a:srgbClr val="C3DCFF"/>
              </a:solidFill>
              <a:latin typeface="Arial Narrow" pitchFamily="34" charset="0"/>
            </a:endParaRPr>
          </a:p>
          <a:p>
            <a:pPr marL="0" indent="0" algn="just">
              <a:buFontTx/>
              <a:buNone/>
            </a:pPr>
            <a:r>
              <a:rPr lang="es-ES_tradnl" sz="1400">
                <a:solidFill>
                  <a:srgbClr val="C3DCFF"/>
                </a:solidFill>
                <a:latin typeface="Arial Narrow" pitchFamily="34" charset="0"/>
              </a:rPr>
              <a:t>17.16	Fortalecer la alianza mundial para el desarrollo sostenible, complementada por alianzas entre múltiples interesados que movilicen y promuevan el intercambio de conocimientos, capacidad técnica, tecnología y recursos financieros, a fin de apoyar el logro de los objetivos de desarrollo sostenible en todos los países, en particular los países en desarrollo</a:t>
            </a:r>
            <a:endParaRPr lang="en-GB" sz="1400">
              <a:solidFill>
                <a:srgbClr val="C3DCFF"/>
              </a:solidFill>
              <a:latin typeface="Arial Narrow" pitchFamily="34" charset="0"/>
            </a:endParaRPr>
          </a:p>
          <a:p>
            <a:pPr marL="0" indent="0" algn="just">
              <a:buFontTx/>
              <a:buNone/>
            </a:pPr>
            <a:r>
              <a:rPr lang="es-ES_tradnl" sz="1400">
                <a:solidFill>
                  <a:srgbClr val="C3DCFF"/>
                </a:solidFill>
                <a:latin typeface="Arial Narrow" pitchFamily="34" charset="0"/>
              </a:rPr>
              <a:t>17.17	Alentar y promover la constitución de alianzas eficaces en las esferas pública, público-privada y de la sociedad civil, aprovechando la experiencia y las estrategias de obtención de recursos de las asociaciones</a:t>
            </a:r>
            <a:endParaRPr lang="en-GB" sz="1400">
              <a:solidFill>
                <a:srgbClr val="C3DCFF"/>
              </a:solidFill>
              <a:latin typeface="Arial Narrow" pitchFamily="34" charset="0"/>
            </a:endParaRPr>
          </a:p>
          <a:p>
            <a:pPr marL="0" indent="0" algn="just">
              <a:buFontTx/>
              <a:buNone/>
            </a:pPr>
            <a:r>
              <a:rPr lang="es-ES_tradnl" sz="1400"/>
              <a:t> </a:t>
            </a:r>
            <a:endParaRPr lang="en-GB" sz="1400"/>
          </a:p>
          <a:p>
            <a:pPr marL="0" indent="0" algn="just">
              <a:buFontTx/>
              <a:buNone/>
            </a:pPr>
            <a:r>
              <a:rPr lang="es-ES_tradnl" sz="1400" i="1"/>
              <a:t>		</a:t>
            </a:r>
            <a:endParaRPr lang="en-GB" sz="1400"/>
          </a:p>
        </p:txBody>
      </p:sp>
      <p:sp>
        <p:nvSpPr>
          <p:cNvPr id="83970" name="1 Título"/>
          <p:cNvSpPr>
            <a:spLocks noGrp="1"/>
          </p:cNvSpPr>
          <p:nvPr>
            <p:ph type="title"/>
          </p:nvPr>
        </p:nvSpPr>
        <p:spPr>
          <a:xfrm>
            <a:off x="6443663" y="1268413"/>
            <a:ext cx="2305050" cy="2428875"/>
          </a:xfrm>
        </p:spPr>
        <p:txBody>
          <a:bodyPr/>
          <a:lstStyle/>
          <a:p>
            <a:r>
              <a:rPr lang="es-ES_tradnl" sz="2000">
                <a:solidFill>
                  <a:srgbClr val="FFFFFF"/>
                </a:solidFill>
                <a:latin typeface="Arial Narrow" pitchFamily="34" charset="0"/>
              </a:rPr>
              <a:t>ODS 17. </a:t>
            </a:r>
            <a:br>
              <a:rPr lang="es-ES_tradnl" sz="2000">
                <a:solidFill>
                  <a:srgbClr val="FFFFFF"/>
                </a:solidFill>
                <a:latin typeface="Arial Narrow" pitchFamily="34" charset="0"/>
              </a:rPr>
            </a:br>
            <a:r>
              <a:rPr lang="es-ES_tradnl" sz="2000">
                <a:solidFill>
                  <a:srgbClr val="FFFFFF"/>
                </a:solidFill>
                <a:latin typeface="Arial Narrow" pitchFamily="34" charset="0"/>
              </a:rPr>
              <a:t>Fortalecer los medios de ejecución y revitalizar la alianza mundial para el desarrollo sostenible </a:t>
            </a:r>
            <a:endParaRPr lang="en-GB" sz="2000">
              <a:solidFill>
                <a:srgbClr val="FFFFFF"/>
              </a:solidFill>
              <a:latin typeface="Arial Narrow" pitchFamily="34" charset="0"/>
            </a:endParaRPr>
          </a:p>
        </p:txBody>
      </p:sp>
      <p:pic>
        <p:nvPicPr>
          <p:cNvPr id="83971" name="Picture 6" descr="Resultado de imagen de ODS 17"/>
          <p:cNvPicPr>
            <a:picLocks noChangeAspect="1" noChangeArrowheads="1"/>
          </p:cNvPicPr>
          <p:nvPr/>
        </p:nvPicPr>
        <p:blipFill>
          <a:blip r:embed="rId3" cstate="print"/>
          <a:srcRect/>
          <a:stretch>
            <a:fillRect/>
          </a:stretch>
        </p:blipFill>
        <p:spPr bwMode="auto">
          <a:xfrm>
            <a:off x="6659563" y="3789040"/>
            <a:ext cx="2052637" cy="2052637"/>
          </a:xfrm>
          <a:prstGeom prst="rect">
            <a:avLst/>
          </a:prstGeom>
          <a:noFill/>
          <a:ln w="9525">
            <a:noFill/>
            <a:miter lim="800000"/>
            <a:headEnd/>
            <a:tailEnd/>
          </a:ln>
        </p:spPr>
      </p:pic>
      <p:pic>
        <p:nvPicPr>
          <p:cNvPr id="5" name="Imagen 4" descr="C:\01. RUBEN\05. LOGOTIPOS\01. UNESCO Etxea\Alta resolución\Logo_UNESCO_Etxea_transp.gif"/>
          <p:cNvPicPr/>
          <p:nvPr/>
        </p:nvPicPr>
        <p:blipFill>
          <a:blip r:embed="rId4" cstate="print"/>
          <a:srcRect/>
          <a:stretch>
            <a:fillRect/>
          </a:stretch>
        </p:blipFill>
        <p:spPr bwMode="auto">
          <a:xfrm>
            <a:off x="7524328" y="6021287"/>
            <a:ext cx="1619672" cy="808967"/>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2 Marcador de contenido"/>
          <p:cNvSpPr>
            <a:spLocks noGrp="1"/>
          </p:cNvSpPr>
          <p:nvPr>
            <p:ph sz="quarter" idx="4294967295"/>
          </p:nvPr>
        </p:nvSpPr>
        <p:spPr>
          <a:xfrm>
            <a:off x="323850" y="1412875"/>
            <a:ext cx="4757738" cy="4752975"/>
          </a:xfrm>
        </p:spPr>
        <p:txBody>
          <a:bodyPr/>
          <a:lstStyle/>
          <a:p>
            <a:pPr marL="0" indent="0" algn="just">
              <a:buFontTx/>
              <a:buNone/>
            </a:pPr>
            <a:r>
              <a:rPr lang="es-ES_tradnl" sz="2000" b="1">
                <a:solidFill>
                  <a:srgbClr val="C3DCFF"/>
                </a:solidFill>
                <a:latin typeface="Arial Narrow" pitchFamily="34" charset="0"/>
              </a:rPr>
              <a:t>Cuestiones sistémicas</a:t>
            </a:r>
            <a:endParaRPr lang="en-GB" sz="2000" b="1">
              <a:solidFill>
                <a:srgbClr val="C3DCFF"/>
              </a:solidFill>
              <a:latin typeface="Arial Narrow" pitchFamily="34" charset="0"/>
            </a:endParaRPr>
          </a:p>
          <a:p>
            <a:pPr marL="0" indent="0" algn="just">
              <a:buFontTx/>
              <a:buNone/>
            </a:pPr>
            <a:r>
              <a:rPr lang="es-ES_tradnl" sz="2000" b="1">
                <a:solidFill>
                  <a:srgbClr val="C3DCFF"/>
                </a:solidFill>
                <a:latin typeface="Arial Narrow" pitchFamily="34" charset="0"/>
              </a:rPr>
              <a:t> </a:t>
            </a:r>
            <a:endParaRPr lang="en-GB" sz="2000" b="1">
              <a:solidFill>
                <a:srgbClr val="C3DCFF"/>
              </a:solidFill>
              <a:latin typeface="Arial Narrow" pitchFamily="34" charset="0"/>
            </a:endParaRPr>
          </a:p>
          <a:p>
            <a:pPr marL="0" indent="0" algn="just">
              <a:buFontTx/>
              <a:buNone/>
            </a:pPr>
            <a:r>
              <a:rPr lang="es-ES_tradnl" sz="2000" b="1">
                <a:solidFill>
                  <a:srgbClr val="C3DCFF"/>
                </a:solidFill>
                <a:latin typeface="Arial Narrow" pitchFamily="34" charset="0"/>
              </a:rPr>
              <a:t> </a:t>
            </a:r>
            <a:r>
              <a:rPr lang="es-ES_tradnl" sz="2000" b="1" i="1">
                <a:solidFill>
                  <a:srgbClr val="C3DCFF"/>
                </a:solidFill>
                <a:latin typeface="Arial Narrow" pitchFamily="34" charset="0"/>
              </a:rPr>
              <a:t>Datos, supervisión y rendición de cuentas</a:t>
            </a:r>
            <a:endParaRPr lang="en-GB" sz="2000" b="1" i="1">
              <a:solidFill>
                <a:srgbClr val="C3DCFF"/>
              </a:solidFill>
              <a:latin typeface="Arial Narrow" pitchFamily="34" charset="0"/>
            </a:endParaRPr>
          </a:p>
          <a:p>
            <a:pPr marL="0" indent="0" algn="just">
              <a:buFontTx/>
              <a:buNone/>
            </a:pPr>
            <a:r>
              <a:rPr lang="es-ES_tradnl" sz="1400">
                <a:solidFill>
                  <a:srgbClr val="C3DCFF"/>
                </a:solidFill>
                <a:latin typeface="Arial Narrow" pitchFamily="34" charset="0"/>
              </a:rPr>
              <a:t> </a:t>
            </a:r>
            <a:endParaRPr lang="en-GB" sz="1400">
              <a:solidFill>
                <a:srgbClr val="C3DCFF"/>
              </a:solidFill>
              <a:latin typeface="Arial Narrow" pitchFamily="34" charset="0"/>
            </a:endParaRPr>
          </a:p>
          <a:p>
            <a:pPr marL="0" indent="0" algn="just">
              <a:buFontTx/>
              <a:buNone/>
            </a:pPr>
            <a:r>
              <a:rPr lang="es-ES_tradnl" sz="1400">
                <a:solidFill>
                  <a:srgbClr val="C3DCFF"/>
                </a:solidFill>
                <a:latin typeface="Arial Narrow" pitchFamily="34" charset="0"/>
              </a:rPr>
              <a:t>17.18	Para 2020, mejorar la prestación de apoyo para el fomento de la capacidad a los países en desarrollo, incluidos los países menos adelantados y los pequeños Estados insulares en desarrollo, con miras a aumentar de forma significativa la disponibilidad de datos oportunos, fiables y de alta calidad desglosados por grupos de ingresos, género, edad, raza, origen étnico, condición migratoria, discapacidad, ubicación geográfica y otras características pertinentes en los contextos nacionales.</a:t>
            </a:r>
          </a:p>
          <a:p>
            <a:pPr marL="0" indent="0" algn="just">
              <a:buFontTx/>
              <a:buNone/>
            </a:pPr>
            <a:endParaRPr lang="en-GB" sz="1400">
              <a:solidFill>
                <a:srgbClr val="C3DCFF"/>
              </a:solidFill>
              <a:latin typeface="Arial Narrow" pitchFamily="34" charset="0"/>
            </a:endParaRPr>
          </a:p>
          <a:p>
            <a:pPr marL="0" indent="0" algn="just">
              <a:buFontTx/>
              <a:buNone/>
            </a:pPr>
            <a:r>
              <a:rPr lang="es-ES_tradnl" sz="1400">
                <a:solidFill>
                  <a:srgbClr val="C3DCFF"/>
                </a:solidFill>
                <a:latin typeface="Arial Narrow" pitchFamily="34" charset="0"/>
              </a:rPr>
              <a:t>17.19	Para 2030, aprovechar las iniciativas existentes para elaborar indicadores para medir los progresos logrados en materia de desarrollo sostenible que complementen el producto interno bruto, y apoyar el fomento de la capacidad estadística en los países en desarrollo</a:t>
            </a:r>
            <a:endParaRPr lang="en-GB" sz="1400">
              <a:solidFill>
                <a:srgbClr val="C3DCFF"/>
              </a:solidFill>
              <a:latin typeface="Arial Narrow" pitchFamily="34" charset="0"/>
            </a:endParaRPr>
          </a:p>
          <a:p>
            <a:pPr marL="0" indent="0" algn="just">
              <a:buFontTx/>
              <a:buNone/>
            </a:pPr>
            <a:endParaRPr lang="en-GB" sz="1400"/>
          </a:p>
        </p:txBody>
      </p:sp>
      <p:sp>
        <p:nvSpPr>
          <p:cNvPr id="86018" name="1 Título"/>
          <p:cNvSpPr>
            <a:spLocks noGrp="1"/>
          </p:cNvSpPr>
          <p:nvPr>
            <p:ph type="title"/>
          </p:nvPr>
        </p:nvSpPr>
        <p:spPr>
          <a:xfrm>
            <a:off x="6443663" y="1268413"/>
            <a:ext cx="2305050" cy="2428875"/>
          </a:xfrm>
        </p:spPr>
        <p:txBody>
          <a:bodyPr/>
          <a:lstStyle/>
          <a:p>
            <a:r>
              <a:rPr lang="es-ES_tradnl" sz="2000">
                <a:solidFill>
                  <a:srgbClr val="FFFFFF"/>
                </a:solidFill>
                <a:latin typeface="Arial Narrow" pitchFamily="34" charset="0"/>
              </a:rPr>
              <a:t>ODS 17. </a:t>
            </a:r>
            <a:br>
              <a:rPr lang="es-ES_tradnl" sz="2000">
                <a:solidFill>
                  <a:srgbClr val="FFFFFF"/>
                </a:solidFill>
                <a:latin typeface="Arial Narrow" pitchFamily="34" charset="0"/>
              </a:rPr>
            </a:br>
            <a:r>
              <a:rPr lang="es-ES_tradnl" sz="2000">
                <a:solidFill>
                  <a:srgbClr val="FFFFFF"/>
                </a:solidFill>
                <a:latin typeface="Arial Narrow" pitchFamily="34" charset="0"/>
              </a:rPr>
              <a:t>Fortalecer los medios de ejecución y revitalizar la alianza mundial para el desarrollo sostenible </a:t>
            </a:r>
            <a:endParaRPr lang="en-GB" sz="2000">
              <a:solidFill>
                <a:srgbClr val="FFFFFF"/>
              </a:solidFill>
              <a:latin typeface="Arial Narrow" pitchFamily="34" charset="0"/>
            </a:endParaRPr>
          </a:p>
        </p:txBody>
      </p:sp>
      <p:pic>
        <p:nvPicPr>
          <p:cNvPr id="86019" name="Picture 6" descr="Resultado de imagen de ODS 17"/>
          <p:cNvPicPr>
            <a:picLocks noChangeAspect="1" noChangeArrowheads="1"/>
          </p:cNvPicPr>
          <p:nvPr/>
        </p:nvPicPr>
        <p:blipFill>
          <a:blip r:embed="rId3" cstate="print"/>
          <a:srcRect/>
          <a:stretch>
            <a:fillRect/>
          </a:stretch>
        </p:blipFill>
        <p:spPr bwMode="auto">
          <a:xfrm>
            <a:off x="6659563" y="3861048"/>
            <a:ext cx="2052637" cy="2052637"/>
          </a:xfrm>
          <a:prstGeom prst="rect">
            <a:avLst/>
          </a:prstGeom>
          <a:noFill/>
          <a:ln w="9525">
            <a:noFill/>
            <a:miter lim="800000"/>
            <a:headEnd/>
            <a:tailEnd/>
          </a:ln>
        </p:spPr>
      </p:pic>
      <p:pic>
        <p:nvPicPr>
          <p:cNvPr id="5" name="Imagen 4" descr="C:\01. RUBEN\05. LOGOTIPOS\01. UNESCO Etxea\Alta resolución\Logo_UNESCO_Etxea_transp.gif"/>
          <p:cNvPicPr/>
          <p:nvPr/>
        </p:nvPicPr>
        <p:blipFill>
          <a:blip r:embed="rId4" cstate="print"/>
          <a:srcRect/>
          <a:stretch>
            <a:fillRect/>
          </a:stretch>
        </p:blipFill>
        <p:spPr bwMode="auto">
          <a:xfrm>
            <a:off x="7524328" y="6021287"/>
            <a:ext cx="1619672" cy="808967"/>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1" name="Picture 2" descr="http://66.media.tumblr.com/0464165b394c743adc4122770627af01/tumblr_nwja0ofbWu1uj9rwko1_1280.jpg"/>
          <p:cNvPicPr>
            <a:picLocks noChangeAspect="1" noChangeArrowheads="1"/>
          </p:cNvPicPr>
          <p:nvPr/>
        </p:nvPicPr>
        <p:blipFill>
          <a:blip r:embed="rId4" cstate="print"/>
          <a:srcRect/>
          <a:stretch>
            <a:fillRect/>
          </a:stretch>
        </p:blipFill>
        <p:spPr bwMode="auto">
          <a:xfrm>
            <a:off x="0" y="404813"/>
            <a:ext cx="9144000" cy="6092825"/>
          </a:xfrm>
          <a:prstGeom prst="rect">
            <a:avLst/>
          </a:prstGeom>
          <a:noFill/>
          <a:ln w="9525">
            <a:noFill/>
            <a:miter lim="800000"/>
            <a:headEnd/>
            <a:tailEnd/>
          </a:ln>
        </p:spPr>
      </p:pic>
      <p:pic>
        <p:nvPicPr>
          <p:cNvPr id="3" name="Sonido grabad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4419600" y="3276600"/>
            <a:ext cx="304800" cy="304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48827" fill="hold"/>
                                        <p:tgtEl>
                                          <p:spTgt spid="3"/>
                                        </p:tgtEl>
                                      </p:cBhvr>
                                    </p:cmd>
                                  </p:childTnLst>
                                </p:cTn>
                              </p:par>
                            </p:childTnLst>
                          </p:cTn>
                        </p:par>
                      </p:childTnLst>
                    </p:cTn>
                  </p:par>
                </p:childTnLst>
              </p:cTn>
              <p:nextCondLst>
                <p:cond evt="onClick" delay="0">
                  <p:tgtEl>
                    <p:spTgt spid="3"/>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Diseño predeterminado">
  <a:themeElements>
    <a:clrScheme name="Personalizado 1">
      <a:dk1>
        <a:srgbClr val="4B98FF"/>
      </a:dk1>
      <a:lt1>
        <a:srgbClr val="C3DCFF"/>
      </a:lt1>
      <a:dk2>
        <a:srgbClr val="87BAFF"/>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1400" b="0" i="0" u="none" strike="noStrike" cap="none" normalizeH="0" baseline="0" smtClean="0">
            <a:ln>
              <a:noFill/>
            </a:ln>
            <a:solidFill>
              <a:schemeClr val="tx1"/>
            </a:solidFill>
            <a:effectLst/>
            <a:latin typeface="Verdana" pitchFamily="34"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1400" b="0" i="0" u="none" strike="noStrike" cap="none" normalizeH="0" baseline="0" smtClean="0">
            <a:ln>
              <a:noFill/>
            </a:ln>
            <a:solidFill>
              <a:schemeClr val="tx1"/>
            </a:solidFill>
            <a:effectLst/>
            <a:latin typeface="Verdana" pitchFamily="34" charset="0"/>
            <a:cs typeface="Times New Roman" pitchFamily="18" charset="0"/>
          </a:defRPr>
        </a:defPPr>
      </a:lstStyle>
    </a:lnDef>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4385</TotalTime>
  <Words>6828</Words>
  <Application>Microsoft Office PowerPoint</Application>
  <PresentationFormat>Presentación en pantalla (4:3)</PresentationFormat>
  <Paragraphs>360</Paragraphs>
  <Slides>33</Slides>
  <Notes>27</Notes>
  <HiddenSlides>0</HiddenSlides>
  <MMClips>25</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33</vt:i4>
      </vt:variant>
    </vt:vector>
  </HeadingPairs>
  <TitlesOfParts>
    <vt:vector size="41" baseType="lpstr">
      <vt:lpstr>Aharoni</vt:lpstr>
      <vt:lpstr>Arial</vt:lpstr>
      <vt:lpstr>Arial Narrow</vt:lpstr>
      <vt:lpstr>Calibri</vt:lpstr>
      <vt:lpstr>Times New Roman</vt:lpstr>
      <vt:lpstr>Verdana</vt:lpstr>
      <vt:lpstr>Wingdings</vt:lpstr>
      <vt:lpstr>Diseño predeterminado</vt:lpstr>
      <vt:lpstr>Curso  “Objetivos de Desarrollo Sostenible: una venta de oportunidades.  Características, seguimiento y aplicación de una agenda universal”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ODS 1.  Poner fin a la pobreza en todas sus formas en todo el mundo </vt:lpstr>
      <vt:lpstr>ODS 2.  Poner fin al hambre, lograr la seguridad alimentaria y la mejora de la nutrición y promover la agricultura sostenible</vt:lpstr>
      <vt:lpstr>ODS 3.  Garantizar una vida sana y promover el bienestar para todos en todas las edades</vt:lpstr>
      <vt:lpstr>ODS 4.  Garantizar una educación inclusiva, equitativa y de calidad y promover oportunidades de aprendizaje durante toda la vida para todos </vt:lpstr>
      <vt:lpstr>ODS 4.  Garantizar una educación inclusiva, equitativa y de calidad y promover oportunidades de aprendizaje durante toda la vida para todos </vt:lpstr>
      <vt:lpstr>ODS 5.  Lograr la igualdad entre los géneros y el empoderamiento de todas las mujeres y niñas</vt:lpstr>
      <vt:lpstr>ODS 6.  Garantizar la disponibilidad de agua y su ordenación sostenible y el saneamiento para todos </vt:lpstr>
      <vt:lpstr>ODS 7.  Garantizar el acceso a una energía asequible, segura, sostenible y moderna para todos</vt:lpstr>
      <vt:lpstr>ODS 8.  Promover el crecimiento económico sostenido, inclusivo y sostenible, el empleo pleno y productivo y el trabajo decente para todos </vt:lpstr>
      <vt:lpstr>ODS 8.  Promover el crecimiento económico sostenido, inclusivo y sostenible, el empleo pleno y productivo y el trabajo decente para todos </vt:lpstr>
      <vt:lpstr>ODS 9.  Construir infraestructura resiliente, promover la industrialización inclusiva y sostenible y fomentar la innovación </vt:lpstr>
      <vt:lpstr>ODS 10.  Reducir la desigualdad en y entre los países</vt:lpstr>
      <vt:lpstr>ODS 11.  Lograr que las ciudades y los asentamientos humanos sean inclusivos, seguros, resilientes y sostenibles</vt:lpstr>
      <vt:lpstr>ODS 12.  Garantizar modalidades de consumo y producción sostenibles </vt:lpstr>
      <vt:lpstr>ODS 13.  Adoptar medidas urgentes para combatir el cambio climático y sus efectos*</vt:lpstr>
      <vt:lpstr>ODS 14.  Conservar y utilizar en forma sostenible los océanos, los mares y los recursos marinos para el desarrollo sostenible </vt:lpstr>
      <vt:lpstr>ODS15.  Proteger, restablecer y promover el uso sostenible de los ecosistemas terrestres, efectuar una ordenación sostenible de los bosques, luchar contra la desertificación, detener y revertir la degradación de las tierras y poner freno a la pérdida de la diversidad biológica</vt:lpstr>
      <vt:lpstr>Presentación de PowerPoint</vt:lpstr>
      <vt:lpstr>ODS 16.  Promover sociedades pacíficas e inclusivas para el desarrollo sostenible, facilitar el acceso a la justicia para todos y crear instituciones eficaces, responsables e inclusivas a todos los niveles </vt:lpstr>
      <vt:lpstr>ODS 17.  Fortalecer los medios de ejecución y revitalizar la alianza mundial para el desarrollo sostenible </vt:lpstr>
      <vt:lpstr>Presentación de PowerPoint</vt:lpstr>
      <vt:lpstr>Presentación de PowerPoint</vt:lpstr>
      <vt:lpstr>ODS 17.  Fortalecer los medios de ejecución y revitalizar la alianza mundial para el desarrollo sostenible </vt:lpstr>
      <vt:lpstr>ODS 17.  Fortalecer los medios de ejecución y revitalizar la alianza mundial para el desarrollo sostenible </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NACIONES UNIDAS</dc:title>
  <dc:creator>demo win98</dc:creator>
  <cp:lastModifiedBy>Maria de las Mercedes Aranguren</cp:lastModifiedBy>
  <cp:revision>546</cp:revision>
  <dcterms:created xsi:type="dcterms:W3CDTF">2003-03-20T19:35:59Z</dcterms:created>
  <dcterms:modified xsi:type="dcterms:W3CDTF">2018-03-30T16:57:21Z</dcterms:modified>
</cp:coreProperties>
</file>